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71" r:id="rId2"/>
    <p:sldId id="375" r:id="rId3"/>
    <p:sldId id="287" r:id="rId4"/>
    <p:sldId id="377" r:id="rId5"/>
    <p:sldId id="378" r:id="rId6"/>
    <p:sldId id="386" r:id="rId7"/>
    <p:sldId id="379" r:id="rId8"/>
    <p:sldId id="380" r:id="rId9"/>
    <p:sldId id="387" r:id="rId10"/>
    <p:sldId id="385" r:id="rId11"/>
    <p:sldId id="382" r:id="rId12"/>
    <p:sldId id="383" r:id="rId13"/>
    <p:sldId id="384" r:id="rId14"/>
    <p:sldId id="376" r:id="rId15"/>
    <p:sldId id="381" r:id="rId16"/>
    <p:sldId id="288" r:id="rId17"/>
    <p:sldId id="357" r:id="rId18"/>
    <p:sldId id="27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Výchozí oddíl" id="{95CCF451-C708-4C7A-9962-E84BC8311FB8}">
          <p14:sldIdLst>
            <p14:sldId id="271"/>
          </p14:sldIdLst>
        </p14:section>
        <p14:section name="Sekcia bez názvu" id="{6528CBF8-D22B-4F20-A1BB-D57207AA7EF2}">
          <p14:sldIdLst>
            <p14:sldId id="375"/>
            <p14:sldId id="287"/>
            <p14:sldId id="377"/>
            <p14:sldId id="378"/>
            <p14:sldId id="386"/>
            <p14:sldId id="379"/>
            <p14:sldId id="380"/>
            <p14:sldId id="387"/>
            <p14:sldId id="385"/>
            <p14:sldId id="382"/>
            <p14:sldId id="383"/>
            <p14:sldId id="384"/>
            <p14:sldId id="376"/>
            <p14:sldId id="381"/>
            <p14:sldId id="288"/>
          </p14:sldIdLst>
        </p14:section>
        <p14:section name="Oddíl bez názvu" id="{8CBAEC5D-44DB-4816-831B-7D2A0CF1B748}">
          <p14:sldIdLst>
            <p14:sldId id="357"/>
            <p14:sldId id="27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E6E6E6"/>
    <a:srgbClr val="FF3300"/>
    <a:srgbClr val="B32528"/>
    <a:srgbClr val="800000"/>
    <a:srgbClr val="FFFF66"/>
    <a:srgbClr val="99FF66"/>
    <a:srgbClr val="D311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notesViewPr>
    <p:cSldViewPr>
      <p:cViewPr varScale="1">
        <p:scale>
          <a:sx n="49" d="100"/>
          <a:sy n="49" d="100"/>
        </p:scale>
        <p:origin x="2668" y="4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12CD4C-9B0B-479D-9EB8-C5071EA36722}" type="datetimeFigureOut">
              <a:rPr lang="en-GB" smtClean="0"/>
              <a:t>05/05/2021</a:t>
            </a:fld>
            <a:endParaRPr lang="en-GB"/>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3245CD-8E4B-46B9-83B4-F51012C3A5CB}" type="slidenum">
              <a:rPr lang="en-GB" smtClean="0"/>
              <a:t>‹#›</a:t>
            </a:fld>
            <a:endParaRPr lang="en-GB"/>
          </a:p>
        </p:txBody>
      </p:sp>
    </p:spTree>
    <p:extLst>
      <p:ext uri="{BB962C8B-B14F-4D97-AF65-F5344CB8AC3E}">
        <p14:creationId xmlns:p14="http://schemas.microsoft.com/office/powerpoint/2010/main" val="2905285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FC6838A-7172-470F-8B78-4A9EDD144F1A}" type="slidenum">
              <a:rPr lang="en-US"/>
              <a:pPr>
                <a:defRPr/>
              </a:pPr>
              <a:t>‹#›</a:t>
            </a:fld>
            <a:endParaRPr lang="en-US"/>
          </a:p>
        </p:txBody>
      </p:sp>
    </p:spTree>
    <p:extLst>
      <p:ext uri="{BB962C8B-B14F-4D97-AF65-F5344CB8AC3E}">
        <p14:creationId xmlns:p14="http://schemas.microsoft.com/office/powerpoint/2010/main" val="4184021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a:defRPr/>
            </a:pPr>
            <a:fld id="{1FC6838A-7172-470F-8B78-4A9EDD144F1A}" type="slidenum">
              <a:rPr lang="en-US" smtClean="0"/>
              <a:pPr>
                <a:defRPr/>
              </a:pPr>
              <a:t>2</a:t>
            </a:fld>
            <a:endParaRPr lang="en-US"/>
          </a:p>
        </p:txBody>
      </p:sp>
    </p:spTree>
    <p:extLst>
      <p:ext uri="{BB962C8B-B14F-4D97-AF65-F5344CB8AC3E}">
        <p14:creationId xmlns:p14="http://schemas.microsoft.com/office/powerpoint/2010/main" val="306479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a:defRPr/>
            </a:pPr>
            <a:fld id="{1FC6838A-7172-470F-8B78-4A9EDD144F1A}" type="slidenum">
              <a:rPr lang="en-US" smtClean="0"/>
              <a:pPr>
                <a:defRPr/>
              </a:pPr>
              <a:t>9</a:t>
            </a:fld>
            <a:endParaRPr lang="en-US"/>
          </a:p>
        </p:txBody>
      </p:sp>
    </p:spTree>
    <p:extLst>
      <p:ext uri="{BB962C8B-B14F-4D97-AF65-F5344CB8AC3E}">
        <p14:creationId xmlns:p14="http://schemas.microsoft.com/office/powerpoint/2010/main" val="2522324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1FC6838A-7172-470F-8B78-4A9EDD144F1A}" type="slidenum">
              <a:rPr lang="en-US" smtClean="0"/>
              <a:pPr>
                <a:defRPr/>
              </a:pPr>
              <a:t>17</a:t>
            </a:fld>
            <a:endParaRPr lang="en-US"/>
          </a:p>
        </p:txBody>
      </p:sp>
    </p:spTree>
    <p:extLst>
      <p:ext uri="{BB962C8B-B14F-4D97-AF65-F5344CB8AC3E}">
        <p14:creationId xmlns:p14="http://schemas.microsoft.com/office/powerpoint/2010/main" val="21603638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1.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Rectangle 8"/>
          <p:cNvSpPr/>
          <p:nvPr userDrawn="1"/>
        </p:nvSpPr>
        <p:spPr>
          <a:xfrm>
            <a:off x="-15875" y="0"/>
            <a:ext cx="9159875" cy="6858000"/>
          </a:xfrm>
          <a:prstGeom prst="rect">
            <a:avLst/>
          </a:prstGeom>
          <a:solidFill>
            <a:srgbClr val="D311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9"/>
          <p:cNvSpPr>
            <a:spLocks noChangeArrowheads="1"/>
          </p:cNvSpPr>
          <p:nvPr userDrawn="1"/>
        </p:nvSpPr>
        <p:spPr bwMode="auto">
          <a:xfrm>
            <a:off x="250825" y="765175"/>
            <a:ext cx="5473700" cy="1871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66398" bIns="50800" anchor="b"/>
          <a:lstStyle/>
          <a:p>
            <a:endParaRPr lang="cs-CZ" sz="3500">
              <a:solidFill>
                <a:schemeClr val="bg1"/>
              </a:solidFill>
            </a:endParaRPr>
          </a:p>
        </p:txBody>
      </p:sp>
      <p:sp>
        <p:nvSpPr>
          <p:cNvPr id="14" name="Rectangle 20"/>
          <p:cNvSpPr/>
          <p:nvPr userDrawn="1"/>
        </p:nvSpPr>
        <p:spPr>
          <a:xfrm>
            <a:off x="0" y="765175"/>
            <a:ext cx="5770563" cy="1914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9"/>
          <p:cNvSpPr>
            <a:spLocks noChangeArrowheads="1"/>
          </p:cNvSpPr>
          <p:nvPr userDrawn="1"/>
        </p:nvSpPr>
        <p:spPr bwMode="auto">
          <a:xfrm>
            <a:off x="250825" y="765175"/>
            <a:ext cx="5473700" cy="1871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66398" bIns="50800" anchor="b"/>
          <a:lstStyle/>
          <a:p>
            <a:endParaRPr lang="cs-CZ" sz="3500">
              <a:solidFill>
                <a:schemeClr val="bg1"/>
              </a:solidFill>
            </a:endParaRPr>
          </a:p>
        </p:txBody>
      </p:sp>
      <p:sp>
        <p:nvSpPr>
          <p:cNvPr id="16" name="Rectangle 17"/>
          <p:cNvSpPr>
            <a:spLocks noChangeArrowheads="1"/>
          </p:cNvSpPr>
          <p:nvPr userDrawn="1"/>
        </p:nvSpPr>
        <p:spPr bwMode="auto">
          <a:xfrm>
            <a:off x="5773738" y="3744913"/>
            <a:ext cx="2278062" cy="3113087"/>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Text Box 18"/>
          <p:cNvSpPr txBox="1">
            <a:spLocks noChangeArrowheads="1"/>
          </p:cNvSpPr>
          <p:nvPr userDrawn="1"/>
        </p:nvSpPr>
        <p:spPr bwMode="auto">
          <a:xfrm>
            <a:off x="5775325" y="4941888"/>
            <a:ext cx="2305050" cy="118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1300" dirty="0"/>
              <a:t>enter slide master for deleting this box and inserting same-size picture here</a:t>
            </a:r>
          </a:p>
          <a:p>
            <a:pPr eaLnBrk="1" hangingPunct="1">
              <a:spcBef>
                <a:spcPct val="50000"/>
              </a:spcBef>
              <a:defRPr/>
            </a:pPr>
            <a:r>
              <a:rPr lang="en-US" sz="1300" dirty="0"/>
              <a:t>240 x 330 </a:t>
            </a:r>
            <a:r>
              <a:rPr lang="en-US" sz="1300" dirty="0" err="1"/>
              <a:t>px</a:t>
            </a:r>
            <a:endParaRPr lang="en-US" sz="1300" dirty="0"/>
          </a:p>
        </p:txBody>
      </p:sp>
      <p:pic>
        <p:nvPicPr>
          <p:cNvPr id="18" name="Picture 19" descr="backgroundalb"/>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770563" y="3201988"/>
            <a:ext cx="22860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0" descr="backgroundgri"/>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765800" y="2678112"/>
            <a:ext cx="22860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7"/>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105525" y="3355975"/>
            <a:ext cx="16129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1"/>
          <p:cNvPicPr>
            <a:picLocks/>
          </p:cNvPicPr>
          <p:nvPr userDrawn="1"/>
        </p:nvPicPr>
        <p:blipFill>
          <a:blip r:embed="rId5">
            <a:extLst>
              <a:ext uri="{28A0092B-C50C-407E-A947-70E740481C1C}">
                <a14:useLocalDpi xmlns:a14="http://schemas.microsoft.com/office/drawing/2010/main" val="0"/>
              </a:ext>
            </a:extLst>
          </a:blip>
          <a:srcRect l="29190" r="25398"/>
          <a:stretch>
            <a:fillRect/>
          </a:stretch>
        </p:blipFill>
        <p:spPr bwMode="auto">
          <a:xfrm>
            <a:off x="5751537" y="3744912"/>
            <a:ext cx="2300263" cy="311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ovéPole 2"/>
          <p:cNvSpPr txBox="1"/>
          <p:nvPr userDrawn="1"/>
        </p:nvSpPr>
        <p:spPr>
          <a:xfrm>
            <a:off x="6095217" y="2752920"/>
            <a:ext cx="1612901" cy="307777"/>
          </a:xfrm>
          <a:prstGeom prst="rect">
            <a:avLst/>
          </a:prstGeom>
          <a:noFill/>
        </p:spPr>
        <p:txBody>
          <a:bodyPr wrap="square" rtlCol="0">
            <a:spAutoFit/>
          </a:bodyPr>
          <a:lstStyle/>
          <a:p>
            <a:r>
              <a:rPr lang="cs-CZ" sz="1400" dirty="0">
                <a:solidFill>
                  <a:schemeClr val="bg1"/>
                </a:solidFill>
              </a:rPr>
              <a:t>www.bpv-bp.com</a:t>
            </a:r>
            <a:endParaRPr lang="en-GB" sz="1400" dirty="0">
              <a:solidFill>
                <a:schemeClr val="bg1"/>
              </a:solidFill>
            </a:endParaRPr>
          </a:p>
        </p:txBody>
      </p:sp>
    </p:spTree>
    <p:extLst>
      <p:ext uri="{BB962C8B-B14F-4D97-AF65-F5344CB8AC3E}">
        <p14:creationId xmlns:p14="http://schemas.microsoft.com/office/powerpoint/2010/main" val="94817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6D7B07B-3856-42EA-ACD5-C961A6B3A687}" type="slidenum">
              <a:rPr lang="en-US"/>
              <a:pPr>
                <a:defRPr/>
              </a:pPr>
              <a:t>‹#›</a:t>
            </a:fld>
            <a:endParaRPr lang="en-US"/>
          </a:p>
        </p:txBody>
      </p:sp>
    </p:spTree>
    <p:extLst>
      <p:ext uri="{BB962C8B-B14F-4D97-AF65-F5344CB8AC3E}">
        <p14:creationId xmlns:p14="http://schemas.microsoft.com/office/powerpoint/2010/main" val="293359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18187"/>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29325" cy="581818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0440269-8B45-4476-A01F-FD5707B20EB6}" type="slidenum">
              <a:rPr lang="en-US"/>
              <a:pPr>
                <a:defRPr/>
              </a:pPr>
              <a:t>‹#›</a:t>
            </a:fld>
            <a:endParaRPr lang="en-US"/>
          </a:p>
        </p:txBody>
      </p:sp>
    </p:spTree>
    <p:extLst>
      <p:ext uri="{BB962C8B-B14F-4D97-AF65-F5344CB8AC3E}">
        <p14:creationId xmlns:p14="http://schemas.microsoft.com/office/powerpoint/2010/main" val="3948221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59488" cy="490537"/>
          </a:xfrm>
        </p:spPr>
        <p:txBody>
          <a:bodyPr/>
          <a:lstStyle/>
          <a:p>
            <a:r>
              <a:rPr lang="cs-CZ"/>
              <a:t>Kliknutím lze upravit styl.</a:t>
            </a:r>
            <a:endParaRPr lang="en-US"/>
          </a:p>
        </p:txBody>
      </p:sp>
      <p:sp>
        <p:nvSpPr>
          <p:cNvPr id="3" name="Table Placeholder 2"/>
          <p:cNvSpPr>
            <a:spLocks noGrp="1"/>
          </p:cNvSpPr>
          <p:nvPr>
            <p:ph type="tbl" idx="1"/>
          </p:nvPr>
        </p:nvSpPr>
        <p:spPr>
          <a:xfrm>
            <a:off x="468313" y="908050"/>
            <a:ext cx="8229600" cy="5184775"/>
          </a:xfrm>
        </p:spPr>
        <p:txBody>
          <a:bodyPr/>
          <a:lstStyle/>
          <a:p>
            <a:pPr lvl="0"/>
            <a:r>
              <a:rPr lang="cs-CZ" noProof="0"/>
              <a:t>Kliknutím na ikonu přidáte tabulku.</a:t>
            </a:r>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FDE09F6-24BE-4E1D-ABAE-DD82D115B168}" type="slidenum">
              <a:rPr lang="en-US"/>
              <a:pPr>
                <a:defRPr/>
              </a:pPr>
              <a:t>‹#›</a:t>
            </a:fld>
            <a:endParaRPr lang="en-US"/>
          </a:p>
        </p:txBody>
      </p:sp>
    </p:spTree>
    <p:extLst>
      <p:ext uri="{BB962C8B-B14F-4D97-AF65-F5344CB8AC3E}">
        <p14:creationId xmlns:p14="http://schemas.microsoft.com/office/powerpoint/2010/main" val="2484706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Nadpis a graf">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59488" cy="490537"/>
          </a:xfrm>
        </p:spPr>
        <p:txBody>
          <a:bodyPr/>
          <a:lstStyle/>
          <a:p>
            <a:r>
              <a:rPr lang="cs-CZ"/>
              <a:t>Kliknutím lze upravit styl.</a:t>
            </a:r>
            <a:endParaRPr lang="en-US"/>
          </a:p>
        </p:txBody>
      </p:sp>
      <p:sp>
        <p:nvSpPr>
          <p:cNvPr id="3" name="Chart Placeholder 2"/>
          <p:cNvSpPr>
            <a:spLocks noGrp="1"/>
          </p:cNvSpPr>
          <p:nvPr>
            <p:ph type="chart" idx="1"/>
          </p:nvPr>
        </p:nvSpPr>
        <p:spPr>
          <a:xfrm>
            <a:off x="468313" y="908050"/>
            <a:ext cx="8229600" cy="5184775"/>
          </a:xfrm>
        </p:spPr>
        <p:txBody>
          <a:bodyPr/>
          <a:lstStyle/>
          <a:p>
            <a:pPr lvl="0"/>
            <a:r>
              <a:rPr lang="cs-CZ" noProof="0"/>
              <a:t>Kliknutím na ikonu přidáte graf.</a:t>
            </a:r>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43BB93F-1591-48E8-A0A4-251AEE921566}" type="slidenum">
              <a:rPr lang="en-US"/>
              <a:pPr>
                <a:defRPr/>
              </a:pPr>
              <a:t>‹#›</a:t>
            </a:fld>
            <a:endParaRPr lang="en-US"/>
          </a:p>
        </p:txBody>
      </p:sp>
    </p:spTree>
    <p:extLst>
      <p:ext uri="{BB962C8B-B14F-4D97-AF65-F5344CB8AC3E}">
        <p14:creationId xmlns:p14="http://schemas.microsoft.com/office/powerpoint/2010/main" val="2695549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3FF3A1EE-A80F-415D-88DB-3C57B099F2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4998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908050"/>
            <a:ext cx="4038600"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908050"/>
            <a:ext cx="4038600"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BEF79C30-0114-4DDA-BEC9-5F230A6D6B90}" type="slidenum">
              <a:rPr lang="en-US"/>
              <a:pPr>
                <a:defRPr/>
              </a:pPr>
              <a:t>‹#›</a:t>
            </a:fld>
            <a:endParaRPr lang="en-US"/>
          </a:p>
        </p:txBody>
      </p:sp>
    </p:spTree>
    <p:extLst>
      <p:ext uri="{BB962C8B-B14F-4D97-AF65-F5344CB8AC3E}">
        <p14:creationId xmlns:p14="http://schemas.microsoft.com/office/powerpoint/2010/main" val="3939670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cs-CZ"/>
              <a:t>Kliknutím lze upravit styl.</a:t>
            </a:r>
            <a:endParaRPr lang="en-US" dirty="0"/>
          </a:p>
        </p:txBody>
      </p:sp>
      <p:sp>
        <p:nvSpPr>
          <p:cNvPr id="3" name="Content Placeholder 2"/>
          <p:cNvSpPr>
            <a:spLocks noGrp="1"/>
          </p:cNvSpPr>
          <p:nvPr>
            <p:ph idx="1" hasCustomPrompt="1"/>
          </p:nvPr>
        </p:nvSpPr>
        <p:spPr/>
        <p:txBody>
          <a:bodyPr/>
          <a:lstStyle>
            <a:lvl1pPr>
              <a:defRPr sz="2000"/>
            </a:lvl1pPr>
            <a:lvl2pPr>
              <a:defRPr sz="1600"/>
            </a:lvl2pPr>
            <a:lvl3pPr>
              <a:defRPr sz="1400"/>
            </a:lvl3pPr>
            <a:lvl4pPr>
              <a:defRPr sz="1200"/>
            </a:lvl4pPr>
            <a:lvl5pPr>
              <a:defRPr sz="1100"/>
            </a:lvl5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648BF16-D0BE-4761-B583-EA61694EB10F}" type="slidenum">
              <a:rPr lang="en-US"/>
              <a:pPr>
                <a:defRPr/>
              </a:pPr>
              <a:t>‹#›</a:t>
            </a:fld>
            <a:endParaRPr lang="en-US"/>
          </a:p>
        </p:txBody>
      </p:sp>
    </p:spTree>
    <p:extLst>
      <p:ext uri="{BB962C8B-B14F-4D97-AF65-F5344CB8AC3E}">
        <p14:creationId xmlns:p14="http://schemas.microsoft.com/office/powerpoint/2010/main" val="591960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0867394-A7DD-4DA0-B1B6-CD5AA1CBC892}" type="slidenum">
              <a:rPr lang="en-US"/>
              <a:pPr>
                <a:defRPr/>
              </a:pPr>
              <a:t>‹#›</a:t>
            </a:fld>
            <a:endParaRPr lang="en-US"/>
          </a:p>
        </p:txBody>
      </p:sp>
    </p:spTree>
    <p:extLst>
      <p:ext uri="{BB962C8B-B14F-4D97-AF65-F5344CB8AC3E}">
        <p14:creationId xmlns:p14="http://schemas.microsoft.com/office/powerpoint/2010/main" val="1148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8313" y="908050"/>
            <a:ext cx="4038600" cy="5184775"/>
          </a:xfrm>
        </p:spPr>
        <p:txBody>
          <a:bodyPr/>
          <a:lstStyle>
            <a:lvl1pPr>
              <a:defRPr sz="20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59313" y="908050"/>
            <a:ext cx="4038600" cy="5184775"/>
          </a:xfrm>
        </p:spPr>
        <p:txBody>
          <a:bodyPr/>
          <a:lstStyle>
            <a:lvl1pPr marL="342900" marR="0"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2800"/>
            </a:lvl1pPr>
            <a:lvl2pPr marL="742950" marR="0" indent="-28575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2400"/>
            </a:lvl2pPr>
            <a:lvl3pPr marL="11430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2000"/>
            </a:lvl3pPr>
            <a:lvl4pPr marL="16002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1800"/>
            </a:lvl4pPr>
            <a:lvl5pPr marL="20574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1800"/>
            </a:lvl5pPr>
            <a:lvl6pPr>
              <a:defRPr sz="1800"/>
            </a:lvl6pPr>
            <a:lvl7pPr>
              <a:defRPr sz="1800"/>
            </a:lvl7pPr>
            <a:lvl8pPr>
              <a:defRPr sz="1800"/>
            </a:lvl8pPr>
            <a:lvl9pPr>
              <a:defRPr sz="1800"/>
            </a:lvl9pPr>
          </a:lstStyle>
          <a:p>
            <a:pPr marL="342900" marR="0" lvl="0"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Kliknutím lze upravit styly předlohy textu.</a:t>
            </a:r>
          </a:p>
          <a:p>
            <a:pPr marL="342900" marR="0" lvl="1"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Druhá úroveň</a:t>
            </a:r>
          </a:p>
          <a:p>
            <a:pPr marL="342900" marR="0" lvl="2"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Třetí úroveň</a:t>
            </a:r>
          </a:p>
          <a:p>
            <a:pPr marL="342900" marR="0" lvl="3"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Čtvrtá úroveň</a:t>
            </a:r>
          </a:p>
          <a:p>
            <a:pPr marL="342900" marR="0" lvl="4"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Pátá úroveň</a:t>
            </a:r>
            <a:endParaRPr kumimoji="0" lang="en-US" sz="1100" b="0" i="0" u="none" strike="noStrike" kern="0" cap="none" spc="0" normalizeH="0" baseline="0" noProof="0" dirty="0">
              <a:ln>
                <a:noFill/>
              </a:ln>
              <a:solidFill>
                <a:srgbClr val="000000"/>
              </a:solidFill>
              <a:effectLst/>
              <a:uLnTx/>
              <a:uFillTx/>
              <a:latin typeface="+mn-lt"/>
              <a:cs typeface="+mn-cs"/>
            </a:endParaRP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BEF79C30-0114-4DDA-BEC9-5F230A6D6B90}" type="slidenum">
              <a:rPr lang="en-US"/>
              <a:pPr>
                <a:defRPr/>
              </a:pPr>
              <a:t>‹#›</a:t>
            </a:fld>
            <a:endParaRPr lang="en-US"/>
          </a:p>
        </p:txBody>
      </p:sp>
    </p:spTree>
    <p:extLst>
      <p:ext uri="{BB962C8B-B14F-4D97-AF65-F5344CB8AC3E}">
        <p14:creationId xmlns:p14="http://schemas.microsoft.com/office/powerpoint/2010/main" val="315630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marL="342900" marR="0"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2400"/>
            </a:lvl1pPr>
            <a:lvl2pPr marL="742950" marR="0" indent="-28575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2000"/>
            </a:lvl2pPr>
            <a:lvl3pPr marL="11430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1800"/>
            </a:lvl3pPr>
            <a:lvl4pPr marL="16002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1600"/>
            </a:lvl4pPr>
            <a:lvl5pPr marL="20574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1600"/>
            </a:lvl5pPr>
            <a:lvl6pPr>
              <a:defRPr sz="1600"/>
            </a:lvl6pPr>
            <a:lvl7pPr>
              <a:defRPr sz="1600"/>
            </a:lvl7pPr>
            <a:lvl8pPr>
              <a:defRPr sz="1600"/>
            </a:lvl8pPr>
            <a:lvl9pPr>
              <a:defRPr sz="1600"/>
            </a:lvl9pPr>
          </a:lstStyle>
          <a:p>
            <a:pPr marL="342900" marR="0" lvl="0"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Kliknutím lze upravit styly předlohy textu.</a:t>
            </a:r>
          </a:p>
          <a:p>
            <a:pPr marL="342900" marR="0" lvl="1"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Druhá úroveň</a:t>
            </a:r>
          </a:p>
          <a:p>
            <a:pPr marL="342900" marR="0" lvl="2"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Třetí úroveň</a:t>
            </a:r>
          </a:p>
          <a:p>
            <a:pPr marL="342900" marR="0" lvl="3"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Čtvrtá úroveň</a:t>
            </a:r>
          </a:p>
          <a:p>
            <a:pPr marL="342900" marR="0" lvl="4"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Pátá úroveň</a:t>
            </a:r>
            <a:endParaRPr kumimoji="0" lang="en-US" sz="1100" b="0" i="0" u="none" strike="noStrike" kern="0" cap="none" spc="0" normalizeH="0" baseline="0" noProof="0" dirty="0">
              <a:ln>
                <a:noFill/>
              </a:ln>
              <a:solidFill>
                <a:srgbClr val="000000"/>
              </a:solidFill>
              <a:effectLst/>
              <a:uLnTx/>
              <a:uFillTx/>
              <a:latin typeface="+mn-lt"/>
              <a:cs typeface="+mn-cs"/>
            </a:endParaRPr>
          </a:p>
        </p:txBody>
      </p:sp>
      <p:sp>
        <p:nvSpPr>
          <p:cNvPr id="5" name="Text Placeholder 4"/>
          <p:cNvSpPr>
            <a:spLocks noGrp="1"/>
          </p:cNvSpPr>
          <p:nvPr>
            <p:ph type="body" sz="quarter" idx="3"/>
          </p:nvPr>
        </p:nvSpPr>
        <p:spPr>
          <a:xfrm>
            <a:off x="4645025" y="1535113"/>
            <a:ext cx="4041775" cy="639762"/>
          </a:xfrm>
        </p:spPr>
        <p:txBody>
          <a:bodyPr anchor="b"/>
          <a:lstStyle>
            <a:lvl1pPr marL="342900" marR="0"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342900" marR="0" lvl="0"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marL="342900" marR="0"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2400"/>
            </a:lvl1pPr>
            <a:lvl2pPr marL="742950" marR="0" indent="-28575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2000"/>
            </a:lvl2pPr>
            <a:lvl3pPr marL="11430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1800"/>
            </a:lvl3pPr>
            <a:lvl4pPr marL="16002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1600"/>
            </a:lvl4pPr>
            <a:lvl5pPr marL="2057400" marR="0" indent="-2286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sz="1600"/>
            </a:lvl5pPr>
            <a:lvl6pPr>
              <a:defRPr sz="1600"/>
            </a:lvl6pPr>
            <a:lvl7pPr>
              <a:defRPr sz="1600"/>
            </a:lvl7pPr>
            <a:lvl8pPr>
              <a:defRPr sz="1600"/>
            </a:lvl8pPr>
            <a:lvl9pPr>
              <a:defRPr sz="1600"/>
            </a:lvl9pPr>
          </a:lstStyle>
          <a:p>
            <a:pPr marL="342900" marR="0" lvl="0"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Kliknutím lze upravit styly předlohy textu.</a:t>
            </a:r>
          </a:p>
          <a:p>
            <a:pPr marL="342900" marR="0" lvl="1"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Druhá úroveň</a:t>
            </a:r>
          </a:p>
          <a:p>
            <a:pPr marL="342900" marR="0" lvl="2"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Třetí úroveň</a:t>
            </a:r>
          </a:p>
          <a:p>
            <a:pPr marL="342900" marR="0" lvl="3"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Čtvrtá úroveň</a:t>
            </a:r>
          </a:p>
          <a:p>
            <a:pPr marL="342900" marR="0" lvl="4" indent="-342900" algn="l" defTabSz="914400" rtl="0" eaLnBrk="1" fontAlgn="base" latinLnBrk="0" hangingPunct="1">
              <a:lnSpc>
                <a:spcPct val="100000"/>
              </a:lnSpc>
              <a:spcBef>
                <a:spcPct val="20000"/>
              </a:spcBef>
              <a:spcAft>
                <a:spcPct val="0"/>
              </a:spcAft>
              <a:buClr>
                <a:srgbClr val="B32528"/>
              </a:buClr>
              <a:buSzTx/>
              <a:buFont typeface="Wingdings" pitchFamily="2" charset="2"/>
              <a:buChar char="§"/>
              <a:tabLst/>
              <a:defRPr/>
            </a:pPr>
            <a:r>
              <a:rPr kumimoji="0" lang="cs-CZ" sz="2000" b="0" i="0" u="none" strike="noStrike" kern="0" cap="none" spc="0" normalizeH="0" baseline="0" noProof="0">
                <a:ln>
                  <a:noFill/>
                </a:ln>
                <a:solidFill>
                  <a:srgbClr val="000000"/>
                </a:solidFill>
                <a:effectLst/>
                <a:uLnTx/>
                <a:uFillTx/>
                <a:latin typeface="+mn-lt"/>
                <a:cs typeface="+mn-cs"/>
              </a:rPr>
              <a:t>Pátá úroveň</a:t>
            </a:r>
            <a:endParaRPr kumimoji="0" lang="en-US" sz="1100" b="0" i="0" u="none" strike="noStrike" kern="0" cap="none" spc="0" normalizeH="0" baseline="0" noProof="0" dirty="0">
              <a:ln>
                <a:noFill/>
              </a:ln>
              <a:solidFill>
                <a:srgbClr val="000000"/>
              </a:solidFill>
              <a:effectLst/>
              <a:uLnTx/>
              <a:uFillTx/>
              <a:latin typeface="+mn-lt"/>
              <a:cs typeface="+mn-cs"/>
            </a:endParaRPr>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ED1AC7D1-B6FC-4F20-B9CF-7F8E591B6772}" type="slidenum">
              <a:rPr lang="en-US"/>
              <a:pPr>
                <a:defRPr/>
              </a:pPr>
              <a:t>‹#›</a:t>
            </a:fld>
            <a:endParaRPr lang="en-US"/>
          </a:p>
        </p:txBody>
      </p:sp>
      <p:sp>
        <p:nvSpPr>
          <p:cNvPr id="9" name="Title 1"/>
          <p:cNvSpPr>
            <a:spLocks noGrp="1"/>
          </p:cNvSpPr>
          <p:nvPr>
            <p:ph type="title"/>
          </p:nvPr>
        </p:nvSpPr>
        <p:spPr>
          <a:xfrm>
            <a:off x="457200" y="274638"/>
            <a:ext cx="6059488" cy="490537"/>
          </a:xfrm>
        </p:spPr>
        <p:txBody>
          <a:bodyPr/>
          <a:lstStyle/>
          <a:p>
            <a:r>
              <a:rPr lang="cs-CZ"/>
              <a:t>Kliknutím lze upravit styl.</a:t>
            </a:r>
            <a:endParaRPr lang="en-US" dirty="0"/>
          </a:p>
        </p:txBody>
      </p:sp>
    </p:spTree>
    <p:extLst>
      <p:ext uri="{BB962C8B-B14F-4D97-AF65-F5344CB8AC3E}">
        <p14:creationId xmlns:p14="http://schemas.microsoft.com/office/powerpoint/2010/main" val="253298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1C39AF63-5081-4F6A-8C83-5020578E06E1}" type="slidenum">
              <a:rPr lang="en-US"/>
              <a:pPr>
                <a:defRPr/>
              </a:pPr>
              <a:t>‹#›</a:t>
            </a:fld>
            <a:endParaRPr lang="en-US"/>
          </a:p>
        </p:txBody>
      </p:sp>
    </p:spTree>
    <p:extLst>
      <p:ext uri="{BB962C8B-B14F-4D97-AF65-F5344CB8AC3E}">
        <p14:creationId xmlns:p14="http://schemas.microsoft.com/office/powerpoint/2010/main" val="78358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BD1268C5-D779-4568-84F7-9681857F1326}" type="slidenum">
              <a:rPr lang="en-US"/>
              <a:pPr>
                <a:defRPr/>
              </a:pPr>
              <a:t>‹#›</a:t>
            </a:fld>
            <a:endParaRPr lang="en-US"/>
          </a:p>
        </p:txBody>
      </p:sp>
    </p:spTree>
    <p:extLst>
      <p:ext uri="{BB962C8B-B14F-4D97-AF65-F5344CB8AC3E}">
        <p14:creationId xmlns:p14="http://schemas.microsoft.com/office/powerpoint/2010/main" val="267799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B08A83BA-256D-467E-B991-13218FC50415}" type="slidenum">
              <a:rPr lang="en-US"/>
              <a:pPr>
                <a:defRPr/>
              </a:pPr>
              <a:t>‹#›</a:t>
            </a:fld>
            <a:endParaRPr lang="en-US"/>
          </a:p>
        </p:txBody>
      </p:sp>
    </p:spTree>
    <p:extLst>
      <p:ext uri="{BB962C8B-B14F-4D97-AF65-F5344CB8AC3E}">
        <p14:creationId xmlns:p14="http://schemas.microsoft.com/office/powerpoint/2010/main" val="78252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6BAA2FCB-B537-44D8-BA62-F8666794BA36}" type="slidenum">
              <a:rPr lang="en-US"/>
              <a:pPr>
                <a:defRPr/>
              </a:pPr>
              <a:t>‹#›</a:t>
            </a:fld>
            <a:endParaRPr lang="en-US"/>
          </a:p>
        </p:txBody>
      </p:sp>
    </p:spTree>
    <p:extLst>
      <p:ext uri="{BB962C8B-B14F-4D97-AF65-F5344CB8AC3E}">
        <p14:creationId xmlns:p14="http://schemas.microsoft.com/office/powerpoint/2010/main" val="697639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w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4288" y="260350"/>
            <a:ext cx="6516688" cy="576263"/>
          </a:xfrm>
          <a:prstGeom prst="rect">
            <a:avLst/>
          </a:prstGeom>
          <a:solidFill>
            <a:srgbClr val="D311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27" name="Picture 7"/>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6588125" y="55563"/>
            <a:ext cx="1892300"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8"/>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255588" y="6381750"/>
            <a:ext cx="2798762"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2"/>
          <p:cNvSpPr>
            <a:spLocks noGrp="1" noChangeArrowheads="1"/>
          </p:cNvSpPr>
          <p:nvPr>
            <p:ph type="title"/>
          </p:nvPr>
        </p:nvSpPr>
        <p:spPr bwMode="auto">
          <a:xfrm>
            <a:off x="457200" y="274638"/>
            <a:ext cx="6059488"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a:t>
            </a:r>
          </a:p>
        </p:txBody>
      </p:sp>
      <p:sp>
        <p:nvSpPr>
          <p:cNvPr id="1030" name="Rectangle 3"/>
          <p:cNvSpPr>
            <a:spLocks noGrp="1" noChangeArrowheads="1"/>
          </p:cNvSpPr>
          <p:nvPr>
            <p:ph type="body" idx="1"/>
          </p:nvPr>
        </p:nvSpPr>
        <p:spPr bwMode="auto">
          <a:xfrm>
            <a:off x="468313" y="908050"/>
            <a:ext cx="8229600"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2" name="Rectangle 5"/>
          <p:cNvSpPr>
            <a:spLocks noGrp="1" noChangeArrowheads="1"/>
          </p:cNvSpPr>
          <p:nvPr>
            <p:ph type="ftr" sz="quarter" idx="3"/>
          </p:nvPr>
        </p:nvSpPr>
        <p:spPr bwMode="auto">
          <a:xfrm>
            <a:off x="3132138" y="6237288"/>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500"/>
            </a:lvl1pPr>
          </a:lstStyle>
          <a:p>
            <a:pPr>
              <a:defRPr/>
            </a:pPr>
            <a:endParaRPr lang="en-US"/>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500"/>
            </a:lvl1pPr>
          </a:lstStyle>
          <a:p>
            <a:pPr>
              <a:defRPr/>
            </a:pPr>
            <a:fld id="{6F59E14D-4B4E-4C31-9765-01A60F91739B}" type="slidenum">
              <a:rPr lang="en-US"/>
              <a:pPr>
                <a:defRPr/>
              </a:pPr>
              <a:t>‹#›</a:t>
            </a:fld>
            <a:endParaRPr lang="en-US"/>
          </a:p>
        </p:txBody>
      </p:sp>
      <p:graphicFrame>
        <p:nvGraphicFramePr>
          <p:cNvPr id="4" name="Tabulka 4">
            <a:extLst>
              <a:ext uri="{FF2B5EF4-FFF2-40B4-BE49-F238E27FC236}">
                <a16:creationId xmlns:a16="http://schemas.microsoft.com/office/drawing/2014/main" id="{5B767D21-BFCF-4A6E-82BB-86065459E5F2}"/>
              </a:ext>
            </a:extLst>
          </p:cNvPr>
          <p:cNvGraphicFramePr>
            <a:graphicFrameLocks noGrp="1"/>
          </p:cNvGraphicFramePr>
          <p:nvPr userDrawn="1">
            <p:extLst>
              <p:ext uri="{D42A27DB-BD31-4B8C-83A1-F6EECF244321}">
                <p14:modId xmlns:p14="http://schemas.microsoft.com/office/powerpoint/2010/main" val="3198720381"/>
              </p:ext>
            </p:extLst>
          </p:nvPr>
        </p:nvGraphicFramePr>
        <p:xfrm>
          <a:off x="468312" y="5748413"/>
          <a:ext cx="8229600" cy="411480"/>
        </p:xfrm>
        <a:graphic>
          <a:graphicData uri="http://schemas.openxmlformats.org/drawingml/2006/table">
            <a:tbl>
              <a:tblPr firstRow="1" bandRow="1">
                <a:tableStyleId>{F2DE63D5-997A-4646-A377-4702673A728D}</a:tableStyleId>
              </a:tblPr>
              <a:tblGrid>
                <a:gridCol w="2057400">
                  <a:extLst>
                    <a:ext uri="{9D8B030D-6E8A-4147-A177-3AD203B41FA5}">
                      <a16:colId xmlns:a16="http://schemas.microsoft.com/office/drawing/2014/main" val="719882799"/>
                    </a:ext>
                  </a:extLst>
                </a:gridCol>
                <a:gridCol w="2057400">
                  <a:extLst>
                    <a:ext uri="{9D8B030D-6E8A-4147-A177-3AD203B41FA5}">
                      <a16:colId xmlns:a16="http://schemas.microsoft.com/office/drawing/2014/main" val="950257335"/>
                    </a:ext>
                  </a:extLst>
                </a:gridCol>
                <a:gridCol w="2057400">
                  <a:extLst>
                    <a:ext uri="{9D8B030D-6E8A-4147-A177-3AD203B41FA5}">
                      <a16:colId xmlns:a16="http://schemas.microsoft.com/office/drawing/2014/main" val="1058595173"/>
                    </a:ext>
                  </a:extLst>
                </a:gridCol>
                <a:gridCol w="2057400">
                  <a:extLst>
                    <a:ext uri="{9D8B030D-6E8A-4147-A177-3AD203B41FA5}">
                      <a16:colId xmlns:a16="http://schemas.microsoft.com/office/drawing/2014/main" val="3087698332"/>
                    </a:ext>
                  </a:extLst>
                </a:gridCol>
              </a:tblGrid>
              <a:tr h="0">
                <a:tc>
                  <a:txBody>
                    <a:bodyPr/>
                    <a:lstStyle/>
                    <a:p>
                      <a:pPr marL="0" algn="ctr" defTabSz="914400" rtl="0" eaLnBrk="1" latinLnBrk="0" hangingPunct="1"/>
                      <a:r>
                        <a:rPr lang="en-US" sz="1050" b="0" kern="1200" dirty="0">
                          <a:solidFill>
                            <a:schemeClr val="tx1"/>
                          </a:solidFill>
                          <a:effectLst/>
                          <a:latin typeface="+mn-lt"/>
                          <a:ea typeface="+mn-ea"/>
                          <a:cs typeface="+mn-cs"/>
                        </a:rPr>
                        <a:t>company is not in crisis or insolvent</a:t>
                      </a:r>
                      <a:endParaRPr lang="cs-CZ" sz="1050" b="0" kern="1200" dirty="0">
                        <a:solidFill>
                          <a:schemeClr val="tx1"/>
                        </a:solidFill>
                        <a:effectLst/>
                        <a:latin typeface="+mn-lt"/>
                        <a:ea typeface="+mn-ea"/>
                        <a:cs typeface="+mn-cs"/>
                      </a:endParaRPr>
                    </a:p>
                  </a:txBody>
                  <a:tcPr anchor="ctr">
                    <a:solidFill>
                      <a:srgbClr val="99FF66"/>
                    </a:solidFill>
                  </a:tcPr>
                </a:tc>
                <a:tc>
                  <a:txBody>
                    <a:bodyPr/>
                    <a:lstStyle/>
                    <a:p>
                      <a:pPr marL="0" algn="ctr" defTabSz="914400" rtl="0" eaLnBrk="1" latinLnBrk="0" hangingPunct="1"/>
                      <a:r>
                        <a:rPr lang="en-US" sz="1050" b="0" kern="1200" dirty="0">
                          <a:solidFill>
                            <a:schemeClr val="tx1"/>
                          </a:solidFill>
                          <a:effectLst/>
                          <a:latin typeface="+mn-lt"/>
                          <a:ea typeface="+mn-ea"/>
                          <a:cs typeface="+mn-cs"/>
                        </a:rPr>
                        <a:t>company in crisis</a:t>
                      </a:r>
                      <a:endParaRPr lang="cs-CZ" sz="1050" b="0" kern="1200" dirty="0">
                        <a:solidFill>
                          <a:schemeClr val="tx1"/>
                        </a:solidFill>
                        <a:effectLst/>
                        <a:latin typeface="+mn-lt"/>
                        <a:ea typeface="+mn-ea"/>
                        <a:cs typeface="+mn-cs"/>
                      </a:endParaRPr>
                    </a:p>
                  </a:txBody>
                  <a:tcPr anchor="ctr">
                    <a:solidFill>
                      <a:srgbClr val="FFFF66"/>
                    </a:solidFill>
                  </a:tcPr>
                </a:tc>
                <a:tc>
                  <a:txBody>
                    <a:bodyPr/>
                    <a:lstStyle/>
                    <a:p>
                      <a:pPr marL="0" algn="ctr" defTabSz="914400" rtl="0" eaLnBrk="1" latinLnBrk="0" hangingPunct="1"/>
                      <a:r>
                        <a:rPr lang="en-US" sz="1050" b="0" kern="1200" dirty="0">
                          <a:solidFill>
                            <a:schemeClr val="tx1"/>
                          </a:solidFill>
                          <a:effectLst/>
                          <a:latin typeface="+mn-lt"/>
                          <a:ea typeface="+mn-ea"/>
                          <a:cs typeface="+mn-cs"/>
                        </a:rPr>
                        <a:t>insolvent company</a:t>
                      </a:r>
                      <a:endParaRPr lang="cs-CZ" sz="1050" b="0" kern="1200" dirty="0">
                        <a:solidFill>
                          <a:schemeClr val="tx1"/>
                        </a:solidFill>
                        <a:effectLst/>
                        <a:latin typeface="+mn-lt"/>
                        <a:ea typeface="+mn-ea"/>
                        <a:cs typeface="+mn-cs"/>
                      </a:endParaRPr>
                    </a:p>
                  </a:txBody>
                  <a:tcPr anchor="ctr">
                    <a:solidFill>
                      <a:srgbClr val="FF3300">
                        <a:alpha val="85098"/>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0" kern="1200" dirty="0">
                          <a:solidFill>
                            <a:schemeClr val="tx1"/>
                          </a:solidFill>
                          <a:effectLst/>
                          <a:latin typeface="+mn-lt"/>
                          <a:ea typeface="+mn-ea"/>
                          <a:cs typeface="+mn-cs"/>
                        </a:rPr>
                        <a:t>insufficient assets to cover the bankruptcy costs</a:t>
                      </a:r>
                      <a:endParaRPr lang="cs-CZ" sz="1050" b="0" kern="1200" dirty="0">
                        <a:solidFill>
                          <a:schemeClr val="tx1"/>
                        </a:solidFill>
                        <a:effectLst/>
                        <a:latin typeface="+mn-lt"/>
                        <a:ea typeface="+mn-ea"/>
                        <a:cs typeface="+mn-cs"/>
                      </a:endParaRPr>
                    </a:p>
                  </a:txBody>
                  <a:tcPr>
                    <a:solidFill>
                      <a:srgbClr val="990000">
                        <a:alpha val="85098"/>
                      </a:srgbClr>
                    </a:solidFill>
                  </a:tcPr>
                </a:tc>
                <a:extLst>
                  <a:ext uri="{0D108BD9-81ED-4DB2-BD59-A6C34878D82A}">
                    <a16:rowId xmlns:a16="http://schemas.microsoft.com/office/drawing/2014/main" val="992133815"/>
                  </a:ext>
                </a:extLst>
              </a:tr>
            </a:tbl>
          </a:graphicData>
        </a:graphic>
      </p:graphicFrame>
    </p:spTree>
  </p:cSld>
  <p:clrMap bg1="lt1" tx1="dk1" bg2="lt2" tx2="dk2" accent1="accent1" accent2="accent2" accent3="accent3" accent4="accent4" accent5="accent5" accent6="accent6" hlink="hlink" folHlink="folHlink"/>
  <p:sldLayoutIdLst>
    <p:sldLayoutId id="2147483745"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51" r:id="rId14"/>
    <p:sldLayoutId id="2147483752" r:id="rId15"/>
  </p:sldLayoutIdLst>
  <p:hf hdr="0" ftr="0" dt="0"/>
  <p:txStyles>
    <p:title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3500">
          <a:solidFill>
            <a:schemeClr val="bg1"/>
          </a:solidFill>
          <a:latin typeface="Arial" charset="0"/>
          <a:cs typeface="Arial" charset="0"/>
        </a:defRPr>
      </a:lvl2pPr>
      <a:lvl3pPr algn="l" rtl="0" eaLnBrk="1" fontAlgn="base" hangingPunct="1">
        <a:spcBef>
          <a:spcPct val="0"/>
        </a:spcBef>
        <a:spcAft>
          <a:spcPct val="0"/>
        </a:spcAft>
        <a:defRPr sz="3500">
          <a:solidFill>
            <a:schemeClr val="bg1"/>
          </a:solidFill>
          <a:latin typeface="Arial" charset="0"/>
          <a:cs typeface="Arial" charset="0"/>
        </a:defRPr>
      </a:lvl3pPr>
      <a:lvl4pPr algn="l" rtl="0" eaLnBrk="1" fontAlgn="base" hangingPunct="1">
        <a:spcBef>
          <a:spcPct val="0"/>
        </a:spcBef>
        <a:spcAft>
          <a:spcPct val="0"/>
        </a:spcAft>
        <a:defRPr sz="3500">
          <a:solidFill>
            <a:schemeClr val="bg1"/>
          </a:solidFill>
          <a:latin typeface="Arial" charset="0"/>
          <a:cs typeface="Arial" charset="0"/>
        </a:defRPr>
      </a:lvl4pPr>
      <a:lvl5pPr algn="l" rtl="0" eaLnBrk="1" fontAlgn="base" hangingPunct="1">
        <a:spcBef>
          <a:spcPct val="0"/>
        </a:spcBef>
        <a:spcAft>
          <a:spcPct val="0"/>
        </a:spcAft>
        <a:defRPr sz="3500">
          <a:solidFill>
            <a:schemeClr val="bg1"/>
          </a:solidFill>
          <a:latin typeface="Arial" charset="0"/>
          <a:cs typeface="Arial" charset="0"/>
        </a:defRPr>
      </a:lvl5pPr>
      <a:lvl6pPr marL="457200" algn="l" rtl="0" eaLnBrk="1" fontAlgn="base" hangingPunct="1">
        <a:spcBef>
          <a:spcPct val="0"/>
        </a:spcBef>
        <a:spcAft>
          <a:spcPct val="0"/>
        </a:spcAft>
        <a:defRPr sz="3500">
          <a:solidFill>
            <a:schemeClr val="bg1"/>
          </a:solidFill>
          <a:latin typeface="Arial" charset="0"/>
          <a:cs typeface="Arial" charset="0"/>
        </a:defRPr>
      </a:lvl6pPr>
      <a:lvl7pPr marL="914400" algn="l" rtl="0" eaLnBrk="1" fontAlgn="base" hangingPunct="1">
        <a:spcBef>
          <a:spcPct val="0"/>
        </a:spcBef>
        <a:spcAft>
          <a:spcPct val="0"/>
        </a:spcAft>
        <a:defRPr sz="3500">
          <a:solidFill>
            <a:schemeClr val="bg1"/>
          </a:solidFill>
          <a:latin typeface="Arial" charset="0"/>
          <a:cs typeface="Arial" charset="0"/>
        </a:defRPr>
      </a:lvl7pPr>
      <a:lvl8pPr marL="1371600" algn="l" rtl="0" eaLnBrk="1" fontAlgn="base" hangingPunct="1">
        <a:spcBef>
          <a:spcPct val="0"/>
        </a:spcBef>
        <a:spcAft>
          <a:spcPct val="0"/>
        </a:spcAft>
        <a:defRPr sz="3500">
          <a:solidFill>
            <a:schemeClr val="bg1"/>
          </a:solidFill>
          <a:latin typeface="Arial" charset="0"/>
          <a:cs typeface="Arial" charset="0"/>
        </a:defRPr>
      </a:lvl8pPr>
      <a:lvl9pPr marL="1828800" algn="l" rtl="0" eaLnBrk="1" fontAlgn="base" hangingPunct="1">
        <a:spcBef>
          <a:spcPct val="0"/>
        </a:spcBef>
        <a:spcAft>
          <a:spcPct val="0"/>
        </a:spcAft>
        <a:defRPr sz="35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lr>
          <a:srgbClr val="B32528"/>
        </a:buClr>
        <a:buFont typeface="Wingdings" pitchFamily="2" charset="2"/>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lr>
          <a:srgbClr val="B32528"/>
        </a:buClr>
        <a:buFont typeface="Wingdings" pitchFamily="2" charset="2"/>
        <a:buChar char="§"/>
        <a:defRPr sz="1600">
          <a:solidFill>
            <a:schemeClr val="tx1"/>
          </a:solidFill>
          <a:latin typeface="+mn-lt"/>
          <a:cs typeface="+mn-cs"/>
        </a:defRPr>
      </a:lvl2pPr>
      <a:lvl3pPr marL="1143000" indent="-228600" algn="l" rtl="0" eaLnBrk="1" fontAlgn="base" hangingPunct="1">
        <a:spcBef>
          <a:spcPct val="20000"/>
        </a:spcBef>
        <a:spcAft>
          <a:spcPct val="0"/>
        </a:spcAft>
        <a:buClr>
          <a:srgbClr val="B32528"/>
        </a:buClr>
        <a:buFont typeface="Wingdings" pitchFamily="2" charset="2"/>
        <a:buChar char="§"/>
        <a:defRPr sz="1400">
          <a:solidFill>
            <a:schemeClr val="tx1"/>
          </a:solidFill>
          <a:latin typeface="+mn-lt"/>
          <a:cs typeface="+mn-cs"/>
        </a:defRPr>
      </a:lvl3pPr>
      <a:lvl4pPr marL="1600200" indent="-228600" algn="l" rtl="0" eaLnBrk="1" fontAlgn="base" hangingPunct="1">
        <a:spcBef>
          <a:spcPct val="20000"/>
        </a:spcBef>
        <a:spcAft>
          <a:spcPct val="0"/>
        </a:spcAft>
        <a:buClr>
          <a:srgbClr val="B32528"/>
        </a:buClr>
        <a:buFont typeface="Wingdings" pitchFamily="2" charset="2"/>
        <a:buChar char="§"/>
        <a:defRPr sz="1200">
          <a:solidFill>
            <a:schemeClr val="tx1"/>
          </a:solidFill>
          <a:latin typeface="+mn-lt"/>
          <a:cs typeface="+mn-cs"/>
        </a:defRPr>
      </a:lvl4pPr>
      <a:lvl5pPr marL="2057400" indent="-228600" algn="l" rtl="0" eaLnBrk="1" fontAlgn="base" hangingPunct="1">
        <a:spcBef>
          <a:spcPct val="20000"/>
        </a:spcBef>
        <a:spcAft>
          <a:spcPct val="0"/>
        </a:spcAft>
        <a:buClr>
          <a:srgbClr val="B32528"/>
        </a:buClr>
        <a:buFont typeface="Wingdings" pitchFamily="2" charset="2"/>
        <a:buChar char="§"/>
        <a:defRPr sz="1100">
          <a:solidFill>
            <a:schemeClr val="tx1"/>
          </a:solidFill>
          <a:latin typeface="+mn-lt"/>
          <a:cs typeface="+mn-cs"/>
        </a:defRPr>
      </a:lvl5pPr>
      <a:lvl6pPr marL="2514600" indent="-228600" algn="l" rtl="0" eaLnBrk="1" fontAlgn="base" hangingPunct="1">
        <a:spcBef>
          <a:spcPct val="20000"/>
        </a:spcBef>
        <a:spcAft>
          <a:spcPct val="0"/>
        </a:spcAft>
        <a:buClr>
          <a:srgbClr val="B32528"/>
        </a:buClr>
        <a:buFont typeface="Wingdings" pitchFamily="2" charset="2"/>
        <a:buChar char="§"/>
        <a:defRPr sz="1900">
          <a:solidFill>
            <a:schemeClr val="tx1"/>
          </a:solidFill>
          <a:latin typeface="+mn-lt"/>
          <a:cs typeface="+mn-cs"/>
        </a:defRPr>
      </a:lvl6pPr>
      <a:lvl7pPr marL="2971800" indent="-228600" algn="l" rtl="0" eaLnBrk="1" fontAlgn="base" hangingPunct="1">
        <a:spcBef>
          <a:spcPct val="20000"/>
        </a:spcBef>
        <a:spcAft>
          <a:spcPct val="0"/>
        </a:spcAft>
        <a:buClr>
          <a:srgbClr val="B32528"/>
        </a:buClr>
        <a:buFont typeface="Wingdings" pitchFamily="2" charset="2"/>
        <a:buChar char="§"/>
        <a:defRPr sz="1900">
          <a:solidFill>
            <a:schemeClr val="tx1"/>
          </a:solidFill>
          <a:latin typeface="+mn-lt"/>
          <a:cs typeface="+mn-cs"/>
        </a:defRPr>
      </a:lvl7pPr>
      <a:lvl8pPr marL="3429000" indent="-228600" algn="l" rtl="0" eaLnBrk="1" fontAlgn="base" hangingPunct="1">
        <a:spcBef>
          <a:spcPct val="20000"/>
        </a:spcBef>
        <a:spcAft>
          <a:spcPct val="0"/>
        </a:spcAft>
        <a:buClr>
          <a:srgbClr val="B32528"/>
        </a:buClr>
        <a:buFont typeface="Wingdings" pitchFamily="2" charset="2"/>
        <a:buChar char="§"/>
        <a:defRPr sz="1900">
          <a:solidFill>
            <a:schemeClr val="tx1"/>
          </a:solidFill>
          <a:latin typeface="+mn-lt"/>
          <a:cs typeface="+mn-cs"/>
        </a:defRPr>
      </a:lvl8pPr>
      <a:lvl9pPr marL="3886200" indent="-228600" algn="l" rtl="0" eaLnBrk="1" fontAlgn="base" hangingPunct="1">
        <a:spcBef>
          <a:spcPct val="20000"/>
        </a:spcBef>
        <a:spcAft>
          <a:spcPct val="0"/>
        </a:spcAft>
        <a:buClr>
          <a:srgbClr val="B32528"/>
        </a:buClr>
        <a:buFont typeface="Wingdings" pitchFamily="2" charset="2"/>
        <a:buChar char="§"/>
        <a:defRPr sz="1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m.vse.cz/restrukturalizace-a-insolvence/blog/jan-lalka-o-fuzich-pravnickych-osob-na-slovensku/"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304877" y="1340768"/>
            <a:ext cx="54006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1200"/>
              </a:spcAft>
            </a:pPr>
            <a:r>
              <a:rPr lang="sk-SK" sz="3600" b="1" dirty="0">
                <a:solidFill>
                  <a:srgbClr val="D31140"/>
                </a:solidFill>
                <a:latin typeface="+mn-lt"/>
              </a:rPr>
              <a:t>COVID and </a:t>
            </a:r>
            <a:r>
              <a:rPr lang="sk-SK" sz="3600" b="1" dirty="0" err="1">
                <a:solidFill>
                  <a:srgbClr val="D31140"/>
                </a:solidFill>
                <a:latin typeface="+mn-lt"/>
              </a:rPr>
              <a:t>insolvency</a:t>
            </a:r>
            <a:endParaRPr lang="en-US" sz="3600" dirty="0">
              <a:solidFill>
                <a:srgbClr val="B32528"/>
              </a:solidFill>
            </a:endParaRPr>
          </a:p>
        </p:txBody>
      </p:sp>
      <p:sp>
        <p:nvSpPr>
          <p:cNvPr id="4" name="Rectangle 5"/>
          <p:cNvSpPr>
            <a:spLocks noChangeArrowheads="1"/>
          </p:cNvSpPr>
          <p:nvPr/>
        </p:nvSpPr>
        <p:spPr bwMode="auto">
          <a:xfrm>
            <a:off x="323850" y="2781300"/>
            <a:ext cx="4518025" cy="2406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66398" bIns="50800"/>
          <a:lstStyle/>
          <a:p>
            <a:pPr marL="57150">
              <a:spcBef>
                <a:spcPts val="600"/>
              </a:spcBef>
              <a:spcAft>
                <a:spcPts val="600"/>
              </a:spcAft>
              <a:buClr>
                <a:srgbClr val="B32528"/>
              </a:buClr>
            </a:pPr>
            <a:r>
              <a:rPr lang="cs-CZ" sz="2000" dirty="0">
                <a:solidFill>
                  <a:srgbClr val="FFFFFF"/>
                </a:solidFill>
              </a:rPr>
              <a:t>Bratislava</a:t>
            </a:r>
          </a:p>
          <a:p>
            <a:pPr marL="57150">
              <a:spcBef>
                <a:spcPts val="600"/>
              </a:spcBef>
              <a:spcAft>
                <a:spcPts val="600"/>
              </a:spcAft>
              <a:buClr>
                <a:srgbClr val="B32528"/>
              </a:buClr>
            </a:pPr>
            <a:r>
              <a:rPr lang="cs-CZ" sz="2000" dirty="0">
                <a:solidFill>
                  <a:srgbClr val="FFFFFF"/>
                </a:solidFill>
              </a:rPr>
              <a:t>JUDr. Martin Provazník</a:t>
            </a:r>
          </a:p>
          <a:p>
            <a:pPr marL="57150">
              <a:spcBef>
                <a:spcPts val="600"/>
              </a:spcBef>
              <a:spcAft>
                <a:spcPts val="600"/>
              </a:spcAft>
              <a:buClr>
                <a:srgbClr val="B32528"/>
              </a:buClr>
            </a:pPr>
            <a:r>
              <a:rPr lang="cs-CZ" sz="2400" dirty="0">
                <a:solidFill>
                  <a:srgbClr val="FFFFFF"/>
                </a:solidFill>
              </a:rPr>
              <a:t>5</a:t>
            </a:r>
            <a:r>
              <a:rPr lang="cs-CZ" sz="2400" baseline="30000" dirty="0">
                <a:solidFill>
                  <a:srgbClr val="FFFFFF"/>
                </a:solidFill>
              </a:rPr>
              <a:t>th</a:t>
            </a:r>
            <a:r>
              <a:rPr lang="cs-CZ" sz="2400" dirty="0">
                <a:solidFill>
                  <a:srgbClr val="FFFFFF"/>
                </a:solidFill>
              </a:rPr>
              <a:t> May 2021</a:t>
            </a:r>
            <a:endParaRPr lang="de-DE" sz="2400" dirty="0">
              <a:solidFill>
                <a:srgbClr val="FFFFFF"/>
              </a:solidFill>
            </a:endParaRPr>
          </a:p>
        </p:txBody>
      </p:sp>
    </p:spTree>
    <p:extLst>
      <p:ext uri="{BB962C8B-B14F-4D97-AF65-F5344CB8AC3E}">
        <p14:creationId xmlns:p14="http://schemas.microsoft.com/office/powerpoint/2010/main" val="2880443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Creditor: when the debtor pays</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10</a:t>
            </a:fld>
            <a:endParaRPr lang="en-US"/>
          </a:p>
        </p:txBody>
      </p:sp>
      <p:sp>
        <p:nvSpPr>
          <p:cNvPr id="5" name="Zástupný symbol pro obsah 4"/>
          <p:cNvSpPr>
            <a:spLocks noGrp="1"/>
          </p:cNvSpPr>
          <p:nvPr>
            <p:ph idx="1"/>
          </p:nvPr>
        </p:nvSpPr>
        <p:spPr/>
        <p:txBody>
          <a:bodyPr/>
          <a:lstStyle/>
          <a:p>
            <a:pPr algn="just">
              <a:spcBef>
                <a:spcPts val="0"/>
              </a:spcBef>
            </a:pPr>
            <a:r>
              <a:rPr lang="en-US" dirty="0"/>
              <a:t>Challengeable legal acts are: without adequate consideration (gratuitous alienation)/</a:t>
            </a:r>
            <a:r>
              <a:rPr lang="en-US" u="sng" dirty="0"/>
              <a:t>preference given to a creditor</a:t>
            </a:r>
            <a:r>
              <a:rPr lang="en-US" dirty="0"/>
              <a:t>/defrauding creditors </a:t>
            </a:r>
          </a:p>
          <a:p>
            <a:pPr algn="just">
              <a:spcBef>
                <a:spcPts val="0"/>
              </a:spcBef>
            </a:pPr>
            <a:r>
              <a:rPr lang="en-US" dirty="0"/>
              <a:t>Preference given to a creditor if: (i) the debtor has preferred in whole or in part a monetary claim otherwise payable only by filing for bankruptcy, (ii) has secured its obligation later than the obligation has arisen, (iii) has agreed to modify or to replace its obligation to its disadvantage, or (iv) </a:t>
            </a:r>
            <a:r>
              <a:rPr lang="en-US" u="sng" dirty="0"/>
              <a:t>has otherwise unreasonably favored one creditor over other creditors</a:t>
            </a:r>
            <a:r>
              <a:rPr lang="en-US" b="0" i="0" dirty="0">
                <a:effectLst/>
                <a:latin typeface="Open Sans"/>
              </a:rPr>
              <a:t>, </a:t>
            </a:r>
            <a:r>
              <a:rPr lang="en-US" dirty="0"/>
              <a:t>(v) the debtor has wholly or partly waived its right/forgiven its debtor's debt/arranged for the modification or replacement of its right to its disadvantage/arranged for or otherwise allowed its right to cease/otherwise unreasonably disadvantaged itself to at the expense of its creditors.</a:t>
            </a:r>
          </a:p>
        </p:txBody>
      </p:sp>
      <p:sp>
        <p:nvSpPr>
          <p:cNvPr id="7" name="Šipka: dolů 2">
            <a:extLst>
              <a:ext uri="{FF2B5EF4-FFF2-40B4-BE49-F238E27FC236}">
                <a16:creationId xmlns:a16="http://schemas.microsoft.com/office/drawing/2014/main" id="{A1DC645D-A934-45E9-AF3B-D67E0514BFEF}"/>
              </a:ext>
            </a:extLst>
          </p:cNvPr>
          <p:cNvSpPr/>
          <p:nvPr/>
        </p:nvSpPr>
        <p:spPr>
          <a:xfrm>
            <a:off x="4860032" y="5394911"/>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BlokTextu 8">
            <a:extLst>
              <a:ext uri="{FF2B5EF4-FFF2-40B4-BE49-F238E27FC236}">
                <a16:creationId xmlns:a16="http://schemas.microsoft.com/office/drawing/2014/main" id="{FC2AEFA4-0F61-4036-8E37-40E525C06F35}"/>
              </a:ext>
            </a:extLst>
          </p:cNvPr>
          <p:cNvSpPr txBox="1"/>
          <p:nvPr/>
        </p:nvSpPr>
        <p:spPr>
          <a:xfrm>
            <a:off x="3167844" y="5052770"/>
            <a:ext cx="3600400" cy="379481"/>
          </a:xfrm>
          <a:prstGeom prst="rect">
            <a:avLst/>
          </a:prstGeom>
          <a:noFill/>
        </p:spPr>
        <p:txBody>
          <a:bodyPr wrap="square" rtlCol="0">
            <a:spAutoFit/>
          </a:bodyPr>
          <a:lstStyle/>
          <a:p>
            <a:r>
              <a:rPr lang="en-US" dirty="0"/>
              <a:t>debtor’s challengeable legal acts</a:t>
            </a:r>
          </a:p>
        </p:txBody>
      </p:sp>
      <p:sp>
        <p:nvSpPr>
          <p:cNvPr id="11" name="Šipka: dolů 2">
            <a:extLst>
              <a:ext uri="{FF2B5EF4-FFF2-40B4-BE49-F238E27FC236}">
                <a16:creationId xmlns:a16="http://schemas.microsoft.com/office/drawing/2014/main" id="{0B80BFEF-285F-4074-9188-A8E30DFCCF95}"/>
              </a:ext>
            </a:extLst>
          </p:cNvPr>
          <p:cNvSpPr/>
          <p:nvPr/>
        </p:nvSpPr>
        <p:spPr>
          <a:xfrm rot="2662684">
            <a:off x="4286064" y="5390851"/>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626542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Creditor: when the debtor does not pay</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11</a:t>
            </a:fld>
            <a:endParaRPr lang="en-US"/>
          </a:p>
        </p:txBody>
      </p:sp>
      <p:sp>
        <p:nvSpPr>
          <p:cNvPr id="5" name="Zástupný symbol pro obsah 4"/>
          <p:cNvSpPr>
            <a:spLocks noGrp="1"/>
          </p:cNvSpPr>
          <p:nvPr>
            <p:ph idx="1"/>
          </p:nvPr>
        </p:nvSpPr>
        <p:spPr/>
        <p:txBody>
          <a:bodyPr/>
          <a:lstStyle/>
          <a:p>
            <a:pPr algn="just"/>
            <a:r>
              <a:rPr lang="en-US" dirty="0">
                <a:latin typeface="Open Sans"/>
              </a:rPr>
              <a:t>Filing a legal action / for payment order – electronic procedure (6% and 3% fee)</a:t>
            </a:r>
            <a:endParaRPr lang="sk-SK" dirty="0">
              <a:latin typeface="Open Sans"/>
            </a:endParaRPr>
          </a:p>
          <a:p>
            <a:pPr algn="just"/>
            <a:r>
              <a:rPr lang="en-US" dirty="0">
                <a:latin typeface="Open Sans"/>
              </a:rPr>
              <a:t>Securing measures </a:t>
            </a:r>
            <a:endParaRPr lang="sk-SK" dirty="0">
              <a:latin typeface="Open Sans"/>
            </a:endParaRPr>
          </a:p>
          <a:p>
            <a:pPr algn="just"/>
            <a:r>
              <a:rPr lang="en-US" dirty="0">
                <a:latin typeface="Open Sans"/>
              </a:rPr>
              <a:t>Creditor's petition to declare bankruptcy on the debtor's assets: debtor can certify its solvency/certify the disputability of claims/pay the claims/bankruptcy</a:t>
            </a:r>
            <a:endParaRPr lang="sk-SK" dirty="0">
              <a:latin typeface="Open Sans"/>
            </a:endParaRPr>
          </a:p>
          <a:p>
            <a:pPr algn="just"/>
            <a:r>
              <a:rPr lang="sk-SK" dirty="0">
                <a:latin typeface="Open Sans"/>
              </a:rPr>
              <a:t>Penalty EUR 12,500</a:t>
            </a:r>
            <a:endParaRPr lang="en-US" dirty="0">
              <a:latin typeface="Open Sans"/>
            </a:endParaRPr>
          </a:p>
          <a:p>
            <a:pPr algn="just"/>
            <a:r>
              <a:rPr lang="en-US" dirty="0">
                <a:latin typeface="Open Sans"/>
              </a:rPr>
              <a:t>Management’s liability: legal fiction regarding the amount of damage (100% of the outstanding claims), legal fiction regarding the occurrence of a loss event, statute of limitations 1 year</a:t>
            </a:r>
            <a:endParaRPr lang="sk-SK" dirty="0">
              <a:latin typeface="Open Sans"/>
            </a:endParaRPr>
          </a:p>
          <a:p>
            <a:endParaRPr lang="cs-CZ" dirty="0"/>
          </a:p>
        </p:txBody>
      </p:sp>
      <p:sp>
        <p:nvSpPr>
          <p:cNvPr id="7" name="BlokTextu 6">
            <a:extLst>
              <a:ext uri="{FF2B5EF4-FFF2-40B4-BE49-F238E27FC236}">
                <a16:creationId xmlns:a16="http://schemas.microsoft.com/office/drawing/2014/main" id="{99D33CA1-62CC-4124-B11D-87B058B3E21A}"/>
              </a:ext>
            </a:extLst>
          </p:cNvPr>
          <p:cNvSpPr txBox="1"/>
          <p:nvPr/>
        </p:nvSpPr>
        <p:spPr>
          <a:xfrm>
            <a:off x="4425398" y="4943221"/>
            <a:ext cx="2199707" cy="369332"/>
          </a:xfrm>
          <a:prstGeom prst="rect">
            <a:avLst/>
          </a:prstGeom>
          <a:noFill/>
        </p:spPr>
        <p:txBody>
          <a:bodyPr wrap="square" rtlCol="0">
            <a:spAutoFit/>
          </a:bodyPr>
          <a:lstStyle/>
          <a:p>
            <a:r>
              <a:rPr lang="en-US" dirty="0"/>
              <a:t>bankruptcy petition</a:t>
            </a:r>
            <a:endParaRPr lang="sk-SK" dirty="0"/>
          </a:p>
        </p:txBody>
      </p:sp>
      <p:sp>
        <p:nvSpPr>
          <p:cNvPr id="8" name="Šipka: dolů 2">
            <a:extLst>
              <a:ext uri="{FF2B5EF4-FFF2-40B4-BE49-F238E27FC236}">
                <a16:creationId xmlns:a16="http://schemas.microsoft.com/office/drawing/2014/main" id="{6508CCD8-7931-42DC-B37D-326C2F71B442}"/>
              </a:ext>
            </a:extLst>
          </p:cNvPr>
          <p:cNvSpPr/>
          <p:nvPr/>
        </p:nvSpPr>
        <p:spPr>
          <a:xfrm>
            <a:off x="5436973" y="5304893"/>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Šipka: dolů 2">
            <a:extLst>
              <a:ext uri="{FF2B5EF4-FFF2-40B4-BE49-F238E27FC236}">
                <a16:creationId xmlns:a16="http://schemas.microsoft.com/office/drawing/2014/main" id="{9A1A1144-9E0D-47D9-9150-C6815F5FC99F}"/>
              </a:ext>
            </a:extLst>
          </p:cNvPr>
          <p:cNvSpPr/>
          <p:nvPr/>
        </p:nvSpPr>
        <p:spPr>
          <a:xfrm rot="1630097">
            <a:off x="683568" y="531664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Šipka: dolů 2">
            <a:extLst>
              <a:ext uri="{FF2B5EF4-FFF2-40B4-BE49-F238E27FC236}">
                <a16:creationId xmlns:a16="http://schemas.microsoft.com/office/drawing/2014/main" id="{4E44C560-4EA3-4DC1-8CF4-06DACD0A595A}"/>
              </a:ext>
            </a:extLst>
          </p:cNvPr>
          <p:cNvSpPr/>
          <p:nvPr/>
        </p:nvSpPr>
        <p:spPr>
          <a:xfrm rot="18889683">
            <a:off x="2450881" y="535007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1" name="BlokTextu 10">
            <a:extLst>
              <a:ext uri="{FF2B5EF4-FFF2-40B4-BE49-F238E27FC236}">
                <a16:creationId xmlns:a16="http://schemas.microsoft.com/office/drawing/2014/main" id="{F89D64E2-C2C3-4666-8F2F-9C3D5BE294B5}"/>
              </a:ext>
            </a:extLst>
          </p:cNvPr>
          <p:cNvSpPr txBox="1"/>
          <p:nvPr/>
        </p:nvSpPr>
        <p:spPr>
          <a:xfrm>
            <a:off x="832077" y="4949731"/>
            <a:ext cx="1784563" cy="369332"/>
          </a:xfrm>
          <a:prstGeom prst="rect">
            <a:avLst/>
          </a:prstGeom>
          <a:noFill/>
        </p:spPr>
        <p:txBody>
          <a:bodyPr wrap="square" rtlCol="0">
            <a:spAutoFit/>
          </a:bodyPr>
          <a:lstStyle/>
          <a:p>
            <a:r>
              <a:rPr lang="en-US" dirty="0"/>
              <a:t>payment order</a:t>
            </a:r>
            <a:endParaRPr lang="sk-SK" dirty="0"/>
          </a:p>
        </p:txBody>
      </p:sp>
      <p:sp>
        <p:nvSpPr>
          <p:cNvPr id="12" name="BlokTextu 11">
            <a:extLst>
              <a:ext uri="{FF2B5EF4-FFF2-40B4-BE49-F238E27FC236}">
                <a16:creationId xmlns:a16="http://schemas.microsoft.com/office/drawing/2014/main" id="{29F4CAC6-9766-46F1-A6EE-E04F4F41FA51}"/>
              </a:ext>
            </a:extLst>
          </p:cNvPr>
          <p:cNvSpPr txBox="1"/>
          <p:nvPr/>
        </p:nvSpPr>
        <p:spPr>
          <a:xfrm>
            <a:off x="2495282" y="4662849"/>
            <a:ext cx="1944216" cy="646331"/>
          </a:xfrm>
          <a:prstGeom prst="rect">
            <a:avLst/>
          </a:prstGeom>
          <a:noFill/>
        </p:spPr>
        <p:txBody>
          <a:bodyPr wrap="square" rtlCol="0">
            <a:spAutoFit/>
          </a:bodyPr>
          <a:lstStyle/>
          <a:p>
            <a:pPr algn="ctr"/>
            <a:r>
              <a:rPr lang="en-US" dirty="0"/>
              <a:t>securing measures</a:t>
            </a:r>
            <a:endParaRPr lang="sk-SK" dirty="0"/>
          </a:p>
        </p:txBody>
      </p:sp>
      <p:sp>
        <p:nvSpPr>
          <p:cNvPr id="13" name="Šipka: dolů 2">
            <a:extLst>
              <a:ext uri="{FF2B5EF4-FFF2-40B4-BE49-F238E27FC236}">
                <a16:creationId xmlns:a16="http://schemas.microsoft.com/office/drawing/2014/main" id="{BA622030-3C86-40EE-AF42-2FD80645FED7}"/>
              </a:ext>
            </a:extLst>
          </p:cNvPr>
          <p:cNvSpPr/>
          <p:nvPr/>
        </p:nvSpPr>
        <p:spPr>
          <a:xfrm>
            <a:off x="3326967" y="528321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5" name="Šipka: dolů 2">
            <a:extLst>
              <a:ext uri="{FF2B5EF4-FFF2-40B4-BE49-F238E27FC236}">
                <a16:creationId xmlns:a16="http://schemas.microsoft.com/office/drawing/2014/main" id="{30196B87-2325-46F7-B80E-9F582781FDA0}"/>
              </a:ext>
            </a:extLst>
          </p:cNvPr>
          <p:cNvSpPr/>
          <p:nvPr/>
        </p:nvSpPr>
        <p:spPr>
          <a:xfrm>
            <a:off x="7438967" y="528321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6" name="BlokTextu 15">
            <a:extLst>
              <a:ext uri="{FF2B5EF4-FFF2-40B4-BE49-F238E27FC236}">
                <a16:creationId xmlns:a16="http://schemas.microsoft.com/office/drawing/2014/main" id="{68A2DAB9-6904-42B5-B9D9-5FB60A587EAC}"/>
              </a:ext>
            </a:extLst>
          </p:cNvPr>
          <p:cNvSpPr txBox="1"/>
          <p:nvPr/>
        </p:nvSpPr>
        <p:spPr>
          <a:xfrm>
            <a:off x="6557166" y="4673151"/>
            <a:ext cx="1944216" cy="646331"/>
          </a:xfrm>
          <a:prstGeom prst="rect">
            <a:avLst/>
          </a:prstGeom>
          <a:noFill/>
        </p:spPr>
        <p:txBody>
          <a:bodyPr wrap="square" rtlCol="0">
            <a:spAutoFit/>
          </a:bodyPr>
          <a:lstStyle/>
          <a:p>
            <a:pPr algn="ctr"/>
            <a:r>
              <a:rPr lang="en-US" dirty="0"/>
              <a:t>Management’s liability</a:t>
            </a:r>
            <a:endParaRPr lang="sk-SK" dirty="0"/>
          </a:p>
        </p:txBody>
      </p:sp>
    </p:spTree>
    <p:extLst>
      <p:ext uri="{BB962C8B-B14F-4D97-AF65-F5344CB8AC3E}">
        <p14:creationId xmlns:p14="http://schemas.microsoft.com/office/powerpoint/2010/main" val="1625567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Creditor: when the debtor does not pay</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12</a:t>
            </a:fld>
            <a:endParaRPr lang="en-US"/>
          </a:p>
        </p:txBody>
      </p:sp>
      <p:sp>
        <p:nvSpPr>
          <p:cNvPr id="5" name="Zástupný symbol pro obsah 4"/>
          <p:cNvSpPr>
            <a:spLocks noGrp="1"/>
          </p:cNvSpPr>
          <p:nvPr>
            <p:ph idx="1"/>
          </p:nvPr>
        </p:nvSpPr>
        <p:spPr/>
        <p:txBody>
          <a:bodyPr/>
          <a:lstStyle/>
          <a:p>
            <a:pPr algn="just"/>
            <a:r>
              <a:rPr lang="en-US" dirty="0"/>
              <a:t>Management’s liability also if:</a:t>
            </a:r>
            <a:r>
              <a:rPr lang="en-US" dirty="0">
                <a:latin typeface="Open Sans"/>
              </a:rPr>
              <a:t> (i) failure to file for bankruptcy in time, but the bankruptcy is not stopped due to lack of assets </a:t>
            </a:r>
            <a:br>
              <a:rPr lang="cs-CZ" dirty="0">
                <a:latin typeface="Open Sans"/>
              </a:rPr>
            </a:br>
            <a:r>
              <a:rPr lang="en-US" dirty="0">
                <a:latin typeface="Open Sans"/>
              </a:rPr>
              <a:t>(no fictions apply), (ii) enforcement stopped</a:t>
            </a:r>
            <a:r>
              <a:rPr lang="sk-SK" dirty="0">
                <a:latin typeface="Open Sans"/>
              </a:rPr>
              <a:t>, </a:t>
            </a:r>
            <a:r>
              <a:rPr lang="en-US" dirty="0">
                <a:latin typeface="Open Sans"/>
              </a:rPr>
              <a:t>(</a:t>
            </a:r>
            <a:r>
              <a:rPr lang="sk-SK" dirty="0">
                <a:latin typeface="Open Sans"/>
              </a:rPr>
              <a:t>i</a:t>
            </a:r>
            <a:r>
              <a:rPr lang="en-US" dirty="0">
                <a:latin typeface="Open Sans"/>
              </a:rPr>
              <a:t>ii) failure to deposit a declaration on its solvency in the register of deeds within 30 days of the termination of the temporary protection</a:t>
            </a:r>
            <a:endParaRPr lang="sk-SK" dirty="0"/>
          </a:p>
          <a:p>
            <a:pPr algn="just"/>
            <a:r>
              <a:rPr lang="en-US" dirty="0">
                <a:latin typeface="Open Sans"/>
              </a:rPr>
              <a:t>A final judgment imposing an obligation to compensate for damages due to a breach of the obligation to file for bankruptcy in time is a disqualification decision (impossibility to act as management/supervisory body member for 3 years)</a:t>
            </a:r>
            <a:endParaRPr lang="sk-SK" dirty="0">
              <a:latin typeface="Open Sans"/>
            </a:endParaRPr>
          </a:p>
          <a:p>
            <a:endParaRPr lang="cs-CZ" dirty="0"/>
          </a:p>
        </p:txBody>
      </p:sp>
      <p:sp>
        <p:nvSpPr>
          <p:cNvPr id="15" name="Šipka: dolů 2">
            <a:extLst>
              <a:ext uri="{FF2B5EF4-FFF2-40B4-BE49-F238E27FC236}">
                <a16:creationId xmlns:a16="http://schemas.microsoft.com/office/drawing/2014/main" id="{30196B87-2325-46F7-B80E-9F582781FDA0}"/>
              </a:ext>
            </a:extLst>
          </p:cNvPr>
          <p:cNvSpPr/>
          <p:nvPr/>
        </p:nvSpPr>
        <p:spPr>
          <a:xfrm>
            <a:off x="7438967" y="528321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6" name="BlokTextu 15">
            <a:extLst>
              <a:ext uri="{FF2B5EF4-FFF2-40B4-BE49-F238E27FC236}">
                <a16:creationId xmlns:a16="http://schemas.microsoft.com/office/drawing/2014/main" id="{68A2DAB9-6904-42B5-B9D9-5FB60A587EAC}"/>
              </a:ext>
            </a:extLst>
          </p:cNvPr>
          <p:cNvSpPr txBox="1"/>
          <p:nvPr/>
        </p:nvSpPr>
        <p:spPr>
          <a:xfrm>
            <a:off x="6574871" y="4636879"/>
            <a:ext cx="1944216" cy="646331"/>
          </a:xfrm>
          <a:prstGeom prst="rect">
            <a:avLst/>
          </a:prstGeom>
          <a:noFill/>
        </p:spPr>
        <p:txBody>
          <a:bodyPr wrap="square" rtlCol="0">
            <a:spAutoFit/>
          </a:bodyPr>
          <a:lstStyle/>
          <a:p>
            <a:pPr algn="ctr"/>
            <a:r>
              <a:rPr lang="en-US" dirty="0"/>
              <a:t>Management’s liability</a:t>
            </a:r>
            <a:endParaRPr lang="sk-SK" dirty="0"/>
          </a:p>
        </p:txBody>
      </p:sp>
    </p:spTree>
    <p:extLst>
      <p:ext uri="{BB962C8B-B14F-4D97-AF65-F5344CB8AC3E}">
        <p14:creationId xmlns:p14="http://schemas.microsoft.com/office/powerpoint/2010/main" val="3053833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Obligations</a:t>
            </a:r>
            <a:r>
              <a:rPr lang="sk-SK" dirty="0"/>
              <a:t> of </a:t>
            </a:r>
            <a:r>
              <a:rPr lang="sk-SK" dirty="0" err="1"/>
              <a:t>an</a:t>
            </a:r>
            <a:r>
              <a:rPr lang="sk-SK" dirty="0"/>
              <a:t> </a:t>
            </a:r>
            <a:r>
              <a:rPr lang="sk-SK" dirty="0" err="1"/>
              <a:t>insolvent</a:t>
            </a:r>
            <a:r>
              <a:rPr lang="sk-SK" dirty="0"/>
              <a:t> </a:t>
            </a:r>
            <a:r>
              <a:rPr lang="sk-SK" dirty="0" err="1"/>
              <a:t>debtor</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13</a:t>
            </a:fld>
            <a:endParaRPr lang="en-US"/>
          </a:p>
        </p:txBody>
      </p:sp>
      <p:sp>
        <p:nvSpPr>
          <p:cNvPr id="5" name="Zástupný symbol pro obsah 4"/>
          <p:cNvSpPr>
            <a:spLocks noGrp="1"/>
          </p:cNvSpPr>
          <p:nvPr>
            <p:ph idx="1"/>
          </p:nvPr>
        </p:nvSpPr>
        <p:spPr/>
        <p:txBody>
          <a:bodyPr/>
          <a:lstStyle/>
          <a:p>
            <a:pPr algn="just"/>
            <a:r>
              <a:rPr lang="en-US" dirty="0">
                <a:latin typeface="Open Sans"/>
              </a:rPr>
              <a:t>File for bankruptcy – within 30 days</a:t>
            </a:r>
          </a:p>
          <a:p>
            <a:pPr algn="just"/>
            <a:r>
              <a:rPr lang="en-US" dirty="0">
                <a:latin typeface="Open Sans"/>
              </a:rPr>
              <a:t>Failure to file = fine of 12,500 EUR - payment within 15 days of the summons, which if not paid and ordered by the court to pay = disqualification decision (may not act as a management/supervisory body member for 3 years)</a:t>
            </a:r>
          </a:p>
          <a:p>
            <a:pPr algn="just"/>
            <a:r>
              <a:rPr lang="en-US" dirty="0">
                <a:latin typeface="Open Sans"/>
              </a:rPr>
              <a:t>Failure to file + lack of assets = fine + liability (failure to pay = disqualification decision)</a:t>
            </a:r>
          </a:p>
          <a:p>
            <a:pPr algn="just"/>
            <a:r>
              <a:rPr lang="en-US" dirty="0">
                <a:latin typeface="Open Sans"/>
              </a:rPr>
              <a:t>Debtor’s protection after filing for bankruptcy (effects of bankruptcy proceedings initiated, in particular impossibility to start enforcement, enforcement proceedings are suspended)</a:t>
            </a:r>
          </a:p>
          <a:p>
            <a:endParaRPr lang="cs-CZ" dirty="0"/>
          </a:p>
        </p:txBody>
      </p:sp>
      <p:sp>
        <p:nvSpPr>
          <p:cNvPr id="7" name="BlokTextu 6">
            <a:extLst>
              <a:ext uri="{FF2B5EF4-FFF2-40B4-BE49-F238E27FC236}">
                <a16:creationId xmlns:a16="http://schemas.microsoft.com/office/drawing/2014/main" id="{99D33CA1-62CC-4124-B11D-87B058B3E21A}"/>
              </a:ext>
            </a:extLst>
          </p:cNvPr>
          <p:cNvSpPr txBox="1"/>
          <p:nvPr/>
        </p:nvSpPr>
        <p:spPr>
          <a:xfrm>
            <a:off x="3546324" y="4937920"/>
            <a:ext cx="2915447" cy="383831"/>
          </a:xfrm>
          <a:prstGeom prst="rect">
            <a:avLst/>
          </a:prstGeom>
          <a:noFill/>
        </p:spPr>
        <p:txBody>
          <a:bodyPr wrap="square" rtlCol="0">
            <a:spAutoFit/>
          </a:bodyPr>
          <a:lstStyle/>
          <a:p>
            <a:pPr algn="ctr"/>
            <a:r>
              <a:rPr lang="en-US" dirty="0">
                <a:solidFill>
                  <a:srgbClr val="494949"/>
                </a:solidFill>
                <a:latin typeface="Open Sans"/>
              </a:rPr>
              <a:t>File for bankruptcy</a:t>
            </a:r>
            <a:endParaRPr lang="en-US" dirty="0"/>
          </a:p>
        </p:txBody>
      </p:sp>
      <p:sp>
        <p:nvSpPr>
          <p:cNvPr id="8" name="Šipka: dolů 2">
            <a:extLst>
              <a:ext uri="{FF2B5EF4-FFF2-40B4-BE49-F238E27FC236}">
                <a16:creationId xmlns:a16="http://schemas.microsoft.com/office/drawing/2014/main" id="{6508CCD8-7931-42DC-B37D-326C2F71B442}"/>
              </a:ext>
            </a:extLst>
          </p:cNvPr>
          <p:cNvSpPr/>
          <p:nvPr/>
        </p:nvSpPr>
        <p:spPr>
          <a:xfrm>
            <a:off x="4788024" y="5327052"/>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2436710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212"/>
            <a:ext cx="6347048" cy="490537"/>
          </a:xfrm>
        </p:spPr>
        <p:txBody>
          <a:bodyPr/>
          <a:lstStyle/>
          <a:p>
            <a:r>
              <a:rPr lang="en-US" sz="2200" dirty="0"/>
              <a:t>Help with the aftermath of the COVID pandemic</a:t>
            </a:r>
            <a:endParaRPr lang="cs-CZ" sz="2200"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14</a:t>
            </a:fld>
            <a:endParaRPr lang="en-US"/>
          </a:p>
        </p:txBody>
      </p:sp>
      <p:sp>
        <p:nvSpPr>
          <p:cNvPr id="5" name="Zástupný symbol pro obsah 4"/>
          <p:cNvSpPr>
            <a:spLocks noGrp="1"/>
          </p:cNvSpPr>
          <p:nvPr>
            <p:ph idx="1"/>
          </p:nvPr>
        </p:nvSpPr>
        <p:spPr/>
        <p:txBody>
          <a:bodyPr/>
          <a:lstStyle/>
          <a:p>
            <a:r>
              <a:rPr lang="en-US" dirty="0"/>
              <a:t>Multiple types of assistance (e.g. financial assistance from the state or rent subsidy)</a:t>
            </a:r>
          </a:p>
          <a:p>
            <a:r>
              <a:rPr lang="en-US" dirty="0"/>
              <a:t>Must not be an undertaking experiencing difficulties</a:t>
            </a:r>
          </a:p>
          <a:p>
            <a:r>
              <a:rPr lang="en-US" dirty="0"/>
              <a:t>SME must not be in bankruptcy</a:t>
            </a:r>
            <a:r>
              <a:rPr lang="sk-SK" dirty="0"/>
              <a:t> and </a:t>
            </a:r>
          </a:p>
          <a:p>
            <a:r>
              <a:rPr lang="en-US" dirty="0"/>
              <a:t>Different equations for other types of companies</a:t>
            </a:r>
          </a:p>
          <a:p>
            <a:r>
              <a:rPr lang="en-US" dirty="0"/>
              <a:t>Mostly declaration "I am not in bankruptcy, restructuring, liquidation, </a:t>
            </a:r>
            <a:r>
              <a:rPr lang="cs-CZ" dirty="0" err="1"/>
              <a:t>or</a:t>
            </a:r>
            <a:r>
              <a:rPr lang="cs-CZ" dirty="0"/>
              <a:t> </a:t>
            </a:r>
            <a:r>
              <a:rPr lang="en-US" dirty="0"/>
              <a:t>under administration, </a:t>
            </a:r>
            <a:r>
              <a:rPr lang="cs-CZ" dirty="0"/>
              <a:t>and </a:t>
            </a:r>
            <a:r>
              <a:rPr lang="en-US" dirty="0"/>
              <a:t>I have no repayment plan (7/2005)"</a:t>
            </a:r>
          </a:p>
          <a:p>
            <a:endParaRPr lang="de-DE" dirty="0"/>
          </a:p>
          <a:p>
            <a:endParaRPr lang="cs-CZ" dirty="0"/>
          </a:p>
        </p:txBody>
      </p:sp>
      <p:sp>
        <p:nvSpPr>
          <p:cNvPr id="3" name="Šipka: dolů 2">
            <a:extLst>
              <a:ext uri="{FF2B5EF4-FFF2-40B4-BE49-F238E27FC236}">
                <a16:creationId xmlns:a16="http://schemas.microsoft.com/office/drawing/2014/main" id="{5CDC32F3-3A10-4864-B88E-6048A9C5AF42}"/>
              </a:ext>
            </a:extLst>
          </p:cNvPr>
          <p:cNvSpPr/>
          <p:nvPr/>
        </p:nvSpPr>
        <p:spPr>
          <a:xfrm>
            <a:off x="1403648" y="5373216"/>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6" name="Šipka: dolů 2">
            <a:extLst>
              <a:ext uri="{FF2B5EF4-FFF2-40B4-BE49-F238E27FC236}">
                <a16:creationId xmlns:a16="http://schemas.microsoft.com/office/drawing/2014/main" id="{8D92F390-35B1-4E0C-B7F5-B3EE66371D22}"/>
              </a:ext>
            </a:extLst>
          </p:cNvPr>
          <p:cNvSpPr/>
          <p:nvPr/>
        </p:nvSpPr>
        <p:spPr>
          <a:xfrm>
            <a:off x="3270920" y="5352755"/>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Šipka: dolů 2">
            <a:extLst>
              <a:ext uri="{FF2B5EF4-FFF2-40B4-BE49-F238E27FC236}">
                <a16:creationId xmlns:a16="http://schemas.microsoft.com/office/drawing/2014/main" id="{F1FCE237-2296-4302-BBE0-DD0DD0289E7E}"/>
              </a:ext>
            </a:extLst>
          </p:cNvPr>
          <p:cNvSpPr/>
          <p:nvPr/>
        </p:nvSpPr>
        <p:spPr>
          <a:xfrm>
            <a:off x="4644008" y="5348078"/>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Šipka: dolů 2">
            <a:extLst>
              <a:ext uri="{FF2B5EF4-FFF2-40B4-BE49-F238E27FC236}">
                <a16:creationId xmlns:a16="http://schemas.microsoft.com/office/drawing/2014/main" id="{431C3059-6CCB-4F30-817D-E2BAE75CC82A}"/>
              </a:ext>
            </a:extLst>
          </p:cNvPr>
          <p:cNvSpPr/>
          <p:nvPr/>
        </p:nvSpPr>
        <p:spPr>
          <a:xfrm>
            <a:off x="5292080" y="531057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BlokTextu 9">
            <a:extLst>
              <a:ext uri="{FF2B5EF4-FFF2-40B4-BE49-F238E27FC236}">
                <a16:creationId xmlns:a16="http://schemas.microsoft.com/office/drawing/2014/main" id="{46093740-8F0B-4B3B-8E24-E1812CD97AE9}"/>
              </a:ext>
            </a:extLst>
          </p:cNvPr>
          <p:cNvSpPr txBox="1"/>
          <p:nvPr/>
        </p:nvSpPr>
        <p:spPr>
          <a:xfrm>
            <a:off x="5220072" y="4664239"/>
            <a:ext cx="1939276" cy="646331"/>
          </a:xfrm>
          <a:prstGeom prst="rect">
            <a:avLst/>
          </a:prstGeom>
          <a:noFill/>
        </p:spPr>
        <p:txBody>
          <a:bodyPr wrap="square">
            <a:spAutoFit/>
          </a:bodyPr>
          <a:lstStyle/>
          <a:p>
            <a:r>
              <a:rPr lang="en-US" dirty="0"/>
              <a:t>bankruptcy and restructuring</a:t>
            </a:r>
          </a:p>
        </p:txBody>
      </p:sp>
      <p:sp>
        <p:nvSpPr>
          <p:cNvPr id="12" name="BlokTextu 11">
            <a:extLst>
              <a:ext uri="{FF2B5EF4-FFF2-40B4-BE49-F238E27FC236}">
                <a16:creationId xmlns:a16="http://schemas.microsoft.com/office/drawing/2014/main" id="{0FA260A2-3704-43A1-9126-5388C95809D9}"/>
              </a:ext>
            </a:extLst>
          </p:cNvPr>
          <p:cNvSpPr txBox="1"/>
          <p:nvPr/>
        </p:nvSpPr>
        <p:spPr>
          <a:xfrm>
            <a:off x="1360242" y="4912819"/>
            <a:ext cx="355100" cy="369332"/>
          </a:xfrm>
          <a:prstGeom prst="rect">
            <a:avLst/>
          </a:prstGeom>
          <a:noFill/>
        </p:spPr>
        <p:txBody>
          <a:bodyPr wrap="square">
            <a:spAutoFit/>
          </a:bodyPr>
          <a:lstStyle/>
          <a:p>
            <a:r>
              <a:rPr lang="sk-SK" dirty="0"/>
              <a:t>€</a:t>
            </a:r>
          </a:p>
        </p:txBody>
      </p:sp>
      <p:sp>
        <p:nvSpPr>
          <p:cNvPr id="13" name="BlokTextu 12">
            <a:extLst>
              <a:ext uri="{FF2B5EF4-FFF2-40B4-BE49-F238E27FC236}">
                <a16:creationId xmlns:a16="http://schemas.microsoft.com/office/drawing/2014/main" id="{9B02CC72-A815-4168-9B4B-3B0DC8F22ACF}"/>
              </a:ext>
            </a:extLst>
          </p:cNvPr>
          <p:cNvSpPr txBox="1"/>
          <p:nvPr/>
        </p:nvSpPr>
        <p:spPr>
          <a:xfrm>
            <a:off x="3218675" y="4912819"/>
            <a:ext cx="355100" cy="369332"/>
          </a:xfrm>
          <a:prstGeom prst="rect">
            <a:avLst/>
          </a:prstGeom>
          <a:noFill/>
        </p:spPr>
        <p:txBody>
          <a:bodyPr wrap="square">
            <a:spAutoFit/>
          </a:bodyPr>
          <a:lstStyle/>
          <a:p>
            <a:r>
              <a:rPr lang="sk-SK" dirty="0"/>
              <a:t>€</a:t>
            </a:r>
          </a:p>
        </p:txBody>
      </p:sp>
      <p:sp>
        <p:nvSpPr>
          <p:cNvPr id="14" name="BlokTextu 13">
            <a:extLst>
              <a:ext uri="{FF2B5EF4-FFF2-40B4-BE49-F238E27FC236}">
                <a16:creationId xmlns:a16="http://schemas.microsoft.com/office/drawing/2014/main" id="{4B08384E-63B8-4EDE-890B-1AD68259B8BD}"/>
              </a:ext>
            </a:extLst>
          </p:cNvPr>
          <p:cNvSpPr txBox="1"/>
          <p:nvPr/>
        </p:nvSpPr>
        <p:spPr>
          <a:xfrm>
            <a:off x="4570765" y="4918673"/>
            <a:ext cx="578534" cy="369332"/>
          </a:xfrm>
          <a:prstGeom prst="rect">
            <a:avLst/>
          </a:prstGeom>
          <a:noFill/>
        </p:spPr>
        <p:txBody>
          <a:bodyPr wrap="square">
            <a:spAutoFit/>
          </a:bodyPr>
          <a:lstStyle/>
          <a:p>
            <a:r>
              <a:rPr lang="sk-SK" dirty="0"/>
              <a:t>€ ?</a:t>
            </a:r>
          </a:p>
        </p:txBody>
      </p:sp>
      <mc:AlternateContent xmlns:mc="http://schemas.openxmlformats.org/markup-compatibility/2006" xmlns:a14="http://schemas.microsoft.com/office/drawing/2010/main">
        <mc:Choice Requires="a14">
          <p:sp>
            <p:nvSpPr>
              <p:cNvPr id="15" name="BlokTextu 14">
                <a:extLst>
                  <a:ext uri="{FF2B5EF4-FFF2-40B4-BE49-F238E27FC236}">
                    <a16:creationId xmlns:a16="http://schemas.microsoft.com/office/drawing/2014/main" id="{0C15741C-776F-4350-ACF3-FA82F8932A14}"/>
                  </a:ext>
                </a:extLst>
              </p:cNvPr>
              <p:cNvSpPr txBox="1"/>
              <p:nvPr/>
            </p:nvSpPr>
            <p:spPr>
              <a:xfrm>
                <a:off x="4644008" y="1963023"/>
                <a:ext cx="4613448" cy="64633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sk-SK" b="0" i="1" smtClean="0">
                          <a:latin typeface="Cambria Math" panose="02040503050406030204" pitchFamily="18" charset="0"/>
                        </a:rPr>
                        <m:t>𝑜𝑤𝑛𝑒𝑟𝑠h𝑖𝑝</m:t>
                      </m:r>
                      <m:r>
                        <a:rPr lang="sk-SK" b="0" i="1" smtClean="0">
                          <a:latin typeface="Cambria Math" panose="02040503050406030204" pitchFamily="18" charset="0"/>
                        </a:rPr>
                        <m:t> </m:t>
                      </m:r>
                      <m:r>
                        <a:rPr lang="sk-SK" b="0" i="1" smtClean="0">
                          <a:latin typeface="Cambria Math" panose="02040503050406030204" pitchFamily="18" charset="0"/>
                        </a:rPr>
                        <m:t>𝑒𝑞𝑢𝑖𝑡𝑦</m:t>
                      </m:r>
                      <m:r>
                        <a:rPr lang="en-US" b="0" i="1" smtClean="0">
                          <a:latin typeface="Cambria Math" panose="02040503050406030204" pitchFamily="18" charset="0"/>
                        </a:rPr>
                        <m:t>&gt;</m:t>
                      </m:r>
                      <m:r>
                        <a:rPr lang="sk-SK" b="0" i="1" smtClean="0">
                          <a:latin typeface="Cambria Math" panose="02040503050406030204" pitchFamily="18" charset="0"/>
                        </a:rPr>
                        <m:t>𝑎𝑐</m:t>
                      </m:r>
                      <m:r>
                        <a:rPr lang="cs-CZ" b="0" i="1" smtClean="0">
                          <a:latin typeface="Cambria Math" panose="02040503050406030204" pitchFamily="18" charset="0"/>
                        </a:rPr>
                        <m:t>𝑐</m:t>
                      </m:r>
                      <m:r>
                        <a:rPr lang="sk-SK" b="0" i="1" smtClean="0">
                          <a:latin typeface="Cambria Math" panose="02040503050406030204" pitchFamily="18" charset="0"/>
                        </a:rPr>
                        <m:t>𝑢𝑚</m:t>
                      </m:r>
                      <m:r>
                        <a:rPr lang="cs-CZ" b="0" i="1" smtClean="0">
                          <a:latin typeface="Cambria Math" panose="02040503050406030204" pitchFamily="18" charset="0"/>
                        </a:rPr>
                        <m:t>𝑢</m:t>
                      </m:r>
                      <m:r>
                        <a:rPr lang="sk-SK" b="0" i="1" smtClean="0">
                          <a:latin typeface="Cambria Math" panose="02040503050406030204" pitchFamily="18" charset="0"/>
                        </a:rPr>
                        <m:t>𝑙𝑎𝑡𝑒𝑑</m:t>
                      </m:r>
                      <m:r>
                        <a:rPr lang="sk-SK" b="0" i="1" smtClean="0">
                          <a:latin typeface="Cambria Math" panose="02040503050406030204" pitchFamily="18" charset="0"/>
                        </a:rPr>
                        <m:t> </m:t>
                      </m:r>
                      <m:r>
                        <a:rPr lang="sk-SK" b="0" i="1" smtClean="0">
                          <a:latin typeface="Cambria Math" panose="02040503050406030204" pitchFamily="18" charset="0"/>
                        </a:rPr>
                        <m:t>𝑙𝑜𝑠𝑠</m:t>
                      </m:r>
                    </m:oMath>
                  </m:oMathPara>
                </a14:m>
                <a:endParaRPr lang="sk-SK" b="0" dirty="0"/>
              </a:p>
              <a:p>
                <a:endParaRPr lang="sk-SK" dirty="0"/>
              </a:p>
            </p:txBody>
          </p:sp>
        </mc:Choice>
        <mc:Fallback xmlns="">
          <p:sp>
            <p:nvSpPr>
              <p:cNvPr id="15" name="BlokTextu 14">
                <a:extLst>
                  <a:ext uri="{FF2B5EF4-FFF2-40B4-BE49-F238E27FC236}">
                    <a16:creationId xmlns:a16="http://schemas.microsoft.com/office/drawing/2014/main" id="{0C15741C-776F-4350-ACF3-FA82F8932A14}"/>
                  </a:ext>
                </a:extLst>
              </p:cNvPr>
              <p:cNvSpPr txBox="1">
                <a:spLocks noRot="1" noChangeAspect="1" noMove="1" noResize="1" noEditPoints="1" noAdjustHandles="1" noChangeArrowheads="1" noChangeShapeType="1" noTextEdit="1"/>
              </p:cNvSpPr>
              <p:nvPr/>
            </p:nvSpPr>
            <p:spPr>
              <a:xfrm>
                <a:off x="4644008" y="1963023"/>
                <a:ext cx="4613448" cy="646331"/>
              </a:xfrm>
              <a:prstGeom prst="rect">
                <a:avLst/>
              </a:prstGeom>
              <a:blipFill>
                <a:blip r:embed="rId2"/>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368593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6203032" cy="490537"/>
          </a:xfrm>
        </p:spPr>
        <p:txBody>
          <a:bodyPr/>
          <a:lstStyle/>
          <a:p>
            <a:r>
              <a:rPr lang="en-US" sz="2200" dirty="0"/>
              <a:t>Help with the aftermath of the COVID pandemic</a:t>
            </a:r>
            <a:endParaRPr lang="cs-CZ" sz="2200"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15</a:t>
            </a:fld>
            <a:endParaRPr lang="en-US"/>
          </a:p>
        </p:txBody>
      </p:sp>
      <p:sp>
        <p:nvSpPr>
          <p:cNvPr id="5" name="Zástupný symbol pro obsah 4"/>
          <p:cNvSpPr>
            <a:spLocks noGrp="1"/>
          </p:cNvSpPr>
          <p:nvPr>
            <p:ph idx="1"/>
          </p:nvPr>
        </p:nvSpPr>
        <p:spPr/>
        <p:txBody>
          <a:bodyPr/>
          <a:lstStyle/>
          <a:p>
            <a:r>
              <a:rPr lang="en-US" dirty="0"/>
              <a:t>Temporary protection </a:t>
            </a:r>
          </a:p>
          <a:p>
            <a:r>
              <a:rPr lang="en-US" dirty="0"/>
              <a:t>Act No. 421/2020 Coll. on temporary protection of entrepreneurs in financial difficulties</a:t>
            </a:r>
          </a:p>
          <a:p>
            <a:r>
              <a:rPr lang="en-US" dirty="0"/>
              <a:t>Application to court, formal procedure, consent of 51% of creditors</a:t>
            </a:r>
          </a:p>
          <a:p>
            <a:r>
              <a:rPr lang="en-US" dirty="0"/>
              <a:t>The applicant is not obliged to file for bankruptcy, the enforcement procedures on the company's assets are ceased </a:t>
            </a:r>
          </a:p>
          <a:p>
            <a:r>
              <a:rPr lang="en-US" dirty="0"/>
              <a:t>Effects: cannot be decided on opening of insolvency proceedings, cannot seize undertaking’s assets in an enforcement procedure</a:t>
            </a:r>
          </a:p>
          <a:p>
            <a:r>
              <a:rPr lang="en-US" dirty="0"/>
              <a:t>Obligation to give priority to the common interest of creditors</a:t>
            </a:r>
          </a:p>
          <a:p>
            <a:r>
              <a:rPr lang="en-US" dirty="0"/>
              <a:t>Extendable for 3 months</a:t>
            </a:r>
          </a:p>
          <a:p>
            <a:r>
              <a:rPr lang="en-US" dirty="0"/>
              <a:t>After expiry of temporary protection - bankruptcy/solvency declaration</a:t>
            </a:r>
          </a:p>
          <a:p>
            <a:endParaRPr lang="cs-CZ" dirty="0"/>
          </a:p>
        </p:txBody>
      </p:sp>
      <p:sp>
        <p:nvSpPr>
          <p:cNvPr id="3" name="Šipka: dolů 2">
            <a:extLst>
              <a:ext uri="{FF2B5EF4-FFF2-40B4-BE49-F238E27FC236}">
                <a16:creationId xmlns:a16="http://schemas.microsoft.com/office/drawing/2014/main" id="{5CDC32F3-3A10-4864-B88E-6048A9C5AF42}"/>
              </a:ext>
            </a:extLst>
          </p:cNvPr>
          <p:cNvSpPr/>
          <p:nvPr/>
        </p:nvSpPr>
        <p:spPr>
          <a:xfrm rot="1905445">
            <a:off x="1403648" y="5373216"/>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6" name="Šipka: dolů 2">
            <a:extLst>
              <a:ext uri="{FF2B5EF4-FFF2-40B4-BE49-F238E27FC236}">
                <a16:creationId xmlns:a16="http://schemas.microsoft.com/office/drawing/2014/main" id="{8D92F390-35B1-4E0C-B7F5-B3EE66371D22}"/>
              </a:ext>
            </a:extLst>
          </p:cNvPr>
          <p:cNvSpPr/>
          <p:nvPr/>
        </p:nvSpPr>
        <p:spPr>
          <a:xfrm rot="19638575">
            <a:off x="3270920" y="5352755"/>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BlokTextu 9">
            <a:extLst>
              <a:ext uri="{FF2B5EF4-FFF2-40B4-BE49-F238E27FC236}">
                <a16:creationId xmlns:a16="http://schemas.microsoft.com/office/drawing/2014/main" id="{46093740-8F0B-4B3B-8E24-E1812CD97AE9}"/>
              </a:ext>
            </a:extLst>
          </p:cNvPr>
          <p:cNvSpPr txBox="1"/>
          <p:nvPr/>
        </p:nvSpPr>
        <p:spPr>
          <a:xfrm>
            <a:off x="1115616" y="4920500"/>
            <a:ext cx="2700300" cy="369332"/>
          </a:xfrm>
          <a:prstGeom prst="rect">
            <a:avLst/>
          </a:prstGeom>
          <a:noFill/>
        </p:spPr>
        <p:txBody>
          <a:bodyPr wrap="square">
            <a:spAutoFit/>
          </a:bodyPr>
          <a:lstStyle/>
          <a:p>
            <a:pPr algn="ctr"/>
            <a:r>
              <a:rPr lang="en-US" dirty="0"/>
              <a:t>Temporary protection</a:t>
            </a:r>
            <a:endParaRPr lang="sk-SK" dirty="0"/>
          </a:p>
        </p:txBody>
      </p:sp>
    </p:spTree>
    <p:extLst>
      <p:ext uri="{BB962C8B-B14F-4D97-AF65-F5344CB8AC3E}">
        <p14:creationId xmlns:p14="http://schemas.microsoft.com/office/powerpoint/2010/main" val="140832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Some</a:t>
            </a:r>
            <a:r>
              <a:rPr lang="cs-CZ" dirty="0"/>
              <a:t> "COVID" </a:t>
            </a:r>
            <a:r>
              <a:rPr lang="cs-CZ" dirty="0" err="1"/>
              <a:t>regulations</a:t>
            </a:r>
            <a:endParaRPr lang="cs-CZ" dirty="0"/>
          </a:p>
        </p:txBody>
      </p:sp>
      <p:sp>
        <p:nvSpPr>
          <p:cNvPr id="3" name="Zástupný symbol pro obsah 2"/>
          <p:cNvSpPr>
            <a:spLocks noGrp="1"/>
          </p:cNvSpPr>
          <p:nvPr>
            <p:ph idx="1"/>
          </p:nvPr>
        </p:nvSpPr>
        <p:spPr/>
        <p:txBody>
          <a:bodyPr/>
          <a:lstStyle/>
          <a:p>
            <a:pPr>
              <a:spcBef>
                <a:spcPts val="600"/>
              </a:spcBef>
              <a:spcAft>
                <a:spcPts val="600"/>
              </a:spcAft>
            </a:pPr>
            <a:r>
              <a:rPr lang="en-US" dirty="0"/>
              <a:t>Act No. 421/2020 Coll. on temporary protection of entrepreneurs in financial difficulties</a:t>
            </a:r>
          </a:p>
          <a:p>
            <a:pPr>
              <a:spcBef>
                <a:spcPts val="600"/>
              </a:spcBef>
              <a:spcAft>
                <a:spcPts val="600"/>
              </a:spcAft>
            </a:pPr>
            <a:r>
              <a:rPr lang="en-US" dirty="0"/>
              <a:t>Act No 67/2020 Coll. on certain emergency measures in the financial sector in connection with the spread of the dangerous contagious human disease COVID-19</a:t>
            </a:r>
          </a:p>
          <a:p>
            <a:pPr>
              <a:spcBef>
                <a:spcPts val="600"/>
              </a:spcBef>
              <a:spcAft>
                <a:spcPts val="600"/>
              </a:spcAft>
            </a:pPr>
            <a:r>
              <a:rPr lang="en-US" dirty="0"/>
              <a:t>Act No 62/2020 Coll. on certain emergency measures in connection with the spread of the dangerous contagious human disease COVID-19 in the judiciary</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16</a:t>
            </a:fld>
            <a:endParaRPr lang="en-US"/>
          </a:p>
        </p:txBody>
      </p:sp>
      <p:sp>
        <p:nvSpPr>
          <p:cNvPr id="5" name="Obdélník 4">
            <a:extLst>
              <a:ext uri="{FF2B5EF4-FFF2-40B4-BE49-F238E27FC236}">
                <a16:creationId xmlns:a16="http://schemas.microsoft.com/office/drawing/2014/main" id="{05D27970-A332-43ED-95B1-AF0BB18936D6}"/>
              </a:ext>
            </a:extLst>
          </p:cNvPr>
          <p:cNvSpPr/>
          <p:nvPr/>
        </p:nvSpPr>
        <p:spPr>
          <a:xfrm>
            <a:off x="395536" y="5373216"/>
            <a:ext cx="8424936" cy="8624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84907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7C15DCDA-AEC9-4C12-8667-4330E4F29425}"/>
              </a:ext>
            </a:extLst>
          </p:cNvPr>
          <p:cNvSpPr/>
          <p:nvPr/>
        </p:nvSpPr>
        <p:spPr>
          <a:xfrm>
            <a:off x="334045" y="5632683"/>
            <a:ext cx="8448427" cy="5839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652" name="Rectangle 3"/>
          <p:cNvSpPr>
            <a:spLocks noGrp="1" noChangeArrowheads="1"/>
          </p:cNvSpPr>
          <p:nvPr>
            <p:ph type="body" sz="half" idx="2"/>
          </p:nvPr>
        </p:nvSpPr>
        <p:spPr>
          <a:xfrm>
            <a:off x="2772098" y="981075"/>
            <a:ext cx="5688334" cy="5543550"/>
          </a:xfrm>
        </p:spPr>
        <p:txBody>
          <a:bodyPr/>
          <a:lstStyle/>
          <a:p>
            <a:pPr marL="0" indent="0" algn="just">
              <a:spcBef>
                <a:spcPct val="0"/>
              </a:spcBef>
              <a:buClrTx/>
              <a:buNone/>
              <a:defRPr/>
            </a:pPr>
            <a:r>
              <a:rPr lang="en-US" sz="1050" b="1" dirty="0">
                <a:solidFill>
                  <a:srgbClr val="000000"/>
                </a:solidFill>
              </a:rPr>
              <a:t>Martin Provazník </a:t>
            </a:r>
            <a:r>
              <a:rPr lang="en-US" sz="1050" dirty="0">
                <a:solidFill>
                  <a:srgbClr val="000000"/>
                </a:solidFill>
              </a:rPr>
              <a:t>is a partner at </a:t>
            </a:r>
            <a:r>
              <a:rPr lang="cs-CZ" sz="1050" b="1" dirty="0">
                <a:solidFill>
                  <a:srgbClr val="D31145"/>
                </a:solidFill>
              </a:rPr>
              <a:t>bpv</a:t>
            </a:r>
            <a:r>
              <a:rPr lang="cs-CZ" sz="1050" b="1" dirty="0"/>
              <a:t> BRAUN PARTNERS </a:t>
            </a:r>
            <a:r>
              <a:rPr lang="en-US" sz="1050" dirty="0">
                <a:solidFill>
                  <a:srgbClr val="000000"/>
                </a:solidFill>
              </a:rPr>
              <a:t>in Bratislava. He specializes primarily in dispute resolution, corporate law, insolvency and restructuring. Other practice areas include information technologies and communication, intellectual property, white collar crime, international relations and EU law. He represents a wide range of clients, from individuals to multinational corporations.</a:t>
            </a:r>
            <a:endParaRPr lang="cs-CZ" sz="1050" dirty="0">
              <a:solidFill>
                <a:srgbClr val="000000"/>
              </a:solidFill>
            </a:endParaRPr>
          </a:p>
          <a:p>
            <a:pPr algn="just">
              <a:spcBef>
                <a:spcPct val="0"/>
              </a:spcBef>
              <a:buClrTx/>
              <a:buFont typeface="Wingdings" pitchFamily="2" charset="2"/>
              <a:buNone/>
              <a:defRPr/>
            </a:pPr>
            <a:endParaRPr lang="cs-CZ" sz="1050" dirty="0">
              <a:solidFill>
                <a:srgbClr val="000000"/>
              </a:solidFill>
            </a:endParaRPr>
          </a:p>
          <a:p>
            <a:pPr algn="just">
              <a:spcBef>
                <a:spcPct val="0"/>
              </a:spcBef>
              <a:buClrTx/>
              <a:buNone/>
              <a:defRPr/>
            </a:pPr>
            <a:r>
              <a:rPr lang="cs-CZ" sz="1050" b="1" dirty="0" err="1">
                <a:solidFill>
                  <a:srgbClr val="C30038"/>
                </a:solidFill>
              </a:rPr>
              <a:t>Languages</a:t>
            </a:r>
            <a:endParaRPr lang="en-US" sz="1050" b="1" dirty="0">
              <a:solidFill>
                <a:srgbClr val="C30038"/>
              </a:solidFill>
            </a:endParaRPr>
          </a:p>
          <a:p>
            <a:pPr algn="just">
              <a:spcBef>
                <a:spcPct val="0"/>
              </a:spcBef>
              <a:buClrTx/>
              <a:buNone/>
              <a:defRPr/>
            </a:pPr>
            <a:r>
              <a:rPr lang="en-US" sz="1050" dirty="0">
                <a:solidFill>
                  <a:srgbClr val="000000"/>
                </a:solidFill>
              </a:rPr>
              <a:t>Slovak, English, German</a:t>
            </a:r>
          </a:p>
          <a:p>
            <a:pPr algn="just">
              <a:spcBef>
                <a:spcPct val="0"/>
              </a:spcBef>
              <a:buClrTx/>
              <a:buNone/>
              <a:defRPr/>
            </a:pPr>
            <a:endParaRPr lang="en-US" sz="1050" dirty="0">
              <a:solidFill>
                <a:srgbClr val="000000"/>
              </a:solidFill>
            </a:endParaRPr>
          </a:p>
          <a:p>
            <a:pPr algn="just">
              <a:spcBef>
                <a:spcPct val="0"/>
              </a:spcBef>
              <a:buClrTx/>
              <a:buNone/>
              <a:defRPr/>
            </a:pPr>
            <a:r>
              <a:rPr lang="cs-CZ" sz="1050" b="1" dirty="0" err="1">
                <a:solidFill>
                  <a:srgbClr val="C30038"/>
                </a:solidFill>
              </a:rPr>
              <a:t>Education</a:t>
            </a:r>
            <a:endParaRPr lang="en-US" sz="1050" b="1" dirty="0">
              <a:solidFill>
                <a:srgbClr val="C30038"/>
              </a:solidFill>
            </a:endParaRPr>
          </a:p>
          <a:p>
            <a:pPr algn="just">
              <a:spcBef>
                <a:spcPct val="0"/>
              </a:spcBef>
              <a:buClrTx/>
              <a:buNone/>
              <a:defRPr/>
            </a:pPr>
            <a:r>
              <a:rPr lang="en-US" sz="1050" noProof="1"/>
              <a:t>Faculty of Law at Trnava University in Trnava, Slovakia (JUDr. 2007, Mgr. 2005)</a:t>
            </a:r>
          </a:p>
          <a:p>
            <a:pPr algn="just">
              <a:spcBef>
                <a:spcPct val="0"/>
              </a:spcBef>
              <a:buClrTx/>
              <a:buNone/>
              <a:defRPr/>
            </a:pPr>
            <a:endParaRPr lang="cs-CZ" sz="1050" b="1" dirty="0">
              <a:solidFill>
                <a:srgbClr val="C30038"/>
              </a:solidFill>
            </a:endParaRPr>
          </a:p>
          <a:p>
            <a:pPr algn="just">
              <a:spcBef>
                <a:spcPct val="0"/>
              </a:spcBef>
              <a:buClrTx/>
              <a:buNone/>
              <a:defRPr/>
            </a:pPr>
            <a:r>
              <a:rPr lang="cs-CZ" sz="1050" b="1" dirty="0" err="1">
                <a:solidFill>
                  <a:srgbClr val="C30038"/>
                </a:solidFill>
              </a:rPr>
              <a:t>Work</a:t>
            </a:r>
            <a:r>
              <a:rPr lang="cs-CZ" sz="1050" b="1" dirty="0">
                <a:solidFill>
                  <a:srgbClr val="C30038"/>
                </a:solidFill>
              </a:rPr>
              <a:t> </a:t>
            </a:r>
            <a:r>
              <a:rPr lang="cs-CZ" sz="1050" b="1" dirty="0" err="1">
                <a:solidFill>
                  <a:srgbClr val="C30038"/>
                </a:solidFill>
              </a:rPr>
              <a:t>experience</a:t>
            </a:r>
            <a:endParaRPr lang="cs-CZ" sz="1050" dirty="0">
              <a:solidFill>
                <a:srgbClr val="000000"/>
              </a:solidFill>
            </a:endParaRPr>
          </a:p>
          <a:p>
            <a:pPr algn="just">
              <a:spcBef>
                <a:spcPct val="0"/>
              </a:spcBef>
              <a:buClrTx/>
              <a:buNone/>
              <a:defRPr/>
            </a:pPr>
            <a:r>
              <a:rPr lang="cs-CZ" sz="1050" dirty="0" err="1">
                <a:solidFill>
                  <a:srgbClr val="000000"/>
                </a:solidFill>
              </a:rPr>
              <a:t>Since</a:t>
            </a:r>
            <a:r>
              <a:rPr lang="cs-CZ" sz="1050" dirty="0">
                <a:solidFill>
                  <a:srgbClr val="000000"/>
                </a:solidFill>
              </a:rPr>
              <a:t> 2021	bpv Braun Partners</a:t>
            </a:r>
          </a:p>
          <a:p>
            <a:pPr algn="just">
              <a:spcBef>
                <a:spcPct val="0"/>
              </a:spcBef>
              <a:buClrTx/>
              <a:buNone/>
              <a:defRPr/>
            </a:pPr>
            <a:r>
              <a:rPr lang="cs-CZ" sz="1050" dirty="0">
                <a:solidFill>
                  <a:srgbClr val="000000"/>
                </a:solidFill>
              </a:rPr>
              <a:t>2018 – 2021	</a:t>
            </a:r>
            <a:r>
              <a:rPr lang="cs-CZ" sz="1050" dirty="0" err="1">
                <a:solidFill>
                  <a:srgbClr val="000000"/>
                </a:solidFill>
              </a:rPr>
              <a:t>associated</a:t>
            </a:r>
            <a:r>
              <a:rPr lang="cs-CZ" sz="1050" dirty="0">
                <a:solidFill>
                  <a:srgbClr val="000000"/>
                </a:solidFill>
              </a:rPr>
              <a:t> partner, </a:t>
            </a:r>
            <a:r>
              <a:rPr lang="cs-CZ" sz="1050" dirty="0" err="1">
                <a:solidFill>
                  <a:srgbClr val="000000"/>
                </a:solidFill>
              </a:rPr>
              <a:t>bnt</a:t>
            </a:r>
            <a:r>
              <a:rPr lang="cs-CZ" sz="1050" dirty="0">
                <a:solidFill>
                  <a:srgbClr val="000000"/>
                </a:solidFill>
              </a:rPr>
              <a:t> attorneys in CEE 2008 - 2017</a:t>
            </a:r>
          </a:p>
          <a:p>
            <a:pPr algn="just">
              <a:spcBef>
                <a:spcPct val="0"/>
              </a:spcBef>
              <a:buClrTx/>
              <a:buNone/>
              <a:defRPr/>
            </a:pPr>
            <a:r>
              <a:rPr lang="cs-CZ" sz="1050" dirty="0">
                <a:solidFill>
                  <a:srgbClr val="000000"/>
                </a:solidFill>
              </a:rPr>
              <a:t>2005 - 2008	junior </a:t>
            </a:r>
            <a:r>
              <a:rPr lang="cs-CZ" sz="1050" dirty="0" err="1">
                <a:solidFill>
                  <a:srgbClr val="000000"/>
                </a:solidFill>
              </a:rPr>
              <a:t>associate</a:t>
            </a:r>
            <a:r>
              <a:rPr lang="cs-CZ" sz="1050" dirty="0">
                <a:solidFill>
                  <a:srgbClr val="000000"/>
                </a:solidFill>
              </a:rPr>
              <a:t>, </a:t>
            </a:r>
            <a:r>
              <a:rPr lang="cs-CZ" sz="1050" dirty="0" err="1">
                <a:solidFill>
                  <a:srgbClr val="000000"/>
                </a:solidFill>
              </a:rPr>
              <a:t>bnt</a:t>
            </a:r>
            <a:r>
              <a:rPr lang="cs-CZ" sz="1050" dirty="0">
                <a:solidFill>
                  <a:srgbClr val="000000"/>
                </a:solidFill>
              </a:rPr>
              <a:t> attorneys in CEE</a:t>
            </a:r>
          </a:p>
          <a:p>
            <a:pPr algn="just">
              <a:spcBef>
                <a:spcPct val="0"/>
              </a:spcBef>
              <a:buClrTx/>
              <a:buNone/>
              <a:defRPr/>
            </a:pPr>
            <a:r>
              <a:rPr lang="cs-CZ" sz="1050" dirty="0">
                <a:solidFill>
                  <a:srgbClr val="000000"/>
                </a:solidFill>
              </a:rPr>
              <a:t>2003 - 2004	</a:t>
            </a:r>
            <a:r>
              <a:rPr lang="cs-CZ" sz="1050" dirty="0" err="1">
                <a:solidFill>
                  <a:srgbClr val="000000"/>
                </a:solidFill>
              </a:rPr>
              <a:t>legal</a:t>
            </a:r>
            <a:r>
              <a:rPr lang="cs-CZ" sz="1050" dirty="0">
                <a:solidFill>
                  <a:srgbClr val="000000"/>
                </a:solidFill>
              </a:rPr>
              <a:t> </a:t>
            </a:r>
            <a:r>
              <a:rPr lang="cs-CZ" sz="1050" dirty="0" err="1">
                <a:solidFill>
                  <a:srgbClr val="000000"/>
                </a:solidFill>
              </a:rPr>
              <a:t>assistant</a:t>
            </a:r>
            <a:r>
              <a:rPr lang="cs-CZ" sz="1050" dirty="0">
                <a:solidFill>
                  <a:srgbClr val="000000"/>
                </a:solidFill>
              </a:rPr>
              <a:t>, Wüstenrot stavebná </a:t>
            </a:r>
            <a:r>
              <a:rPr lang="cs-CZ" sz="1050" dirty="0" err="1">
                <a:solidFill>
                  <a:srgbClr val="000000"/>
                </a:solidFill>
              </a:rPr>
              <a:t>sporiteľňa</a:t>
            </a:r>
            <a:r>
              <a:rPr lang="cs-CZ" sz="1050" dirty="0">
                <a:solidFill>
                  <a:srgbClr val="000000"/>
                </a:solidFill>
              </a:rPr>
              <a:t>, a.s.</a:t>
            </a:r>
          </a:p>
          <a:p>
            <a:pPr marL="0" indent="0">
              <a:spcBef>
                <a:spcPct val="0"/>
              </a:spcBef>
              <a:buClrTx/>
              <a:buFont typeface="Wingdings" pitchFamily="2" charset="2"/>
              <a:buNone/>
              <a:defRPr/>
            </a:pPr>
            <a:endParaRPr lang="cs-CZ" sz="1050" b="1" dirty="0">
              <a:solidFill>
                <a:srgbClr val="C30038"/>
              </a:solidFill>
            </a:endParaRPr>
          </a:p>
          <a:p>
            <a:pPr algn="just">
              <a:spcBef>
                <a:spcPct val="0"/>
              </a:spcBef>
              <a:buClrTx/>
              <a:buFont typeface="Wingdings" pitchFamily="2" charset="2"/>
              <a:buNone/>
              <a:defRPr/>
            </a:pPr>
            <a:r>
              <a:rPr lang="de-DE" sz="1050" b="1" dirty="0" err="1">
                <a:solidFill>
                  <a:srgbClr val="C30038"/>
                </a:solidFill>
              </a:rPr>
              <a:t>Miscellaneous</a:t>
            </a:r>
            <a:endParaRPr lang="de-DE" sz="1050" b="1" dirty="0">
              <a:solidFill>
                <a:srgbClr val="C30038"/>
              </a:solidFill>
            </a:endParaRPr>
          </a:p>
          <a:p>
            <a:pPr marL="0" algn="just">
              <a:spcBef>
                <a:spcPct val="0"/>
              </a:spcBef>
              <a:buClrTx/>
              <a:buFont typeface="Wingdings" pitchFamily="2" charset="2"/>
              <a:buNone/>
              <a:defRPr/>
            </a:pPr>
            <a:r>
              <a:rPr lang="de-DE" sz="1050" dirty="0">
                <a:solidFill>
                  <a:srgbClr val="000000"/>
                </a:solidFill>
              </a:rPr>
              <a:t>Member of the Slovak Bar </a:t>
            </a:r>
            <a:r>
              <a:rPr lang="de-DE" sz="1050" dirty="0" err="1">
                <a:solidFill>
                  <a:srgbClr val="000000"/>
                </a:solidFill>
              </a:rPr>
              <a:t>Association</a:t>
            </a:r>
            <a:endParaRPr lang="de-DE" sz="1050" dirty="0">
              <a:solidFill>
                <a:srgbClr val="000000"/>
              </a:solidFill>
            </a:endParaRPr>
          </a:p>
          <a:p>
            <a:pPr marL="0" algn="just">
              <a:spcBef>
                <a:spcPct val="0"/>
              </a:spcBef>
              <a:buClrTx/>
              <a:buFont typeface="Wingdings" pitchFamily="2" charset="2"/>
              <a:buNone/>
              <a:defRPr/>
            </a:pPr>
            <a:r>
              <a:rPr lang="de-DE" sz="1050" dirty="0">
                <a:solidFill>
                  <a:srgbClr val="000000"/>
                </a:solidFill>
              </a:rPr>
              <a:t>Member of INSOL Europe</a:t>
            </a:r>
          </a:p>
          <a:p>
            <a:pPr marL="0" algn="just">
              <a:spcBef>
                <a:spcPct val="0"/>
              </a:spcBef>
              <a:buClrTx/>
              <a:buFont typeface="Wingdings" pitchFamily="2" charset="2"/>
              <a:buNone/>
              <a:defRPr/>
            </a:pPr>
            <a:r>
              <a:rPr lang="de-DE" sz="1050" dirty="0">
                <a:solidFill>
                  <a:srgbClr val="000000"/>
                </a:solidFill>
              </a:rPr>
              <a:t>Member of VIAC (Vienna International </a:t>
            </a:r>
            <a:r>
              <a:rPr lang="de-DE" sz="1050" dirty="0" err="1">
                <a:solidFill>
                  <a:srgbClr val="000000"/>
                </a:solidFill>
              </a:rPr>
              <a:t>Arbitral</a:t>
            </a:r>
            <a:r>
              <a:rPr lang="de-DE" sz="1050" dirty="0">
                <a:solidFill>
                  <a:srgbClr val="000000"/>
                </a:solidFill>
              </a:rPr>
              <a:t> </a:t>
            </a:r>
            <a:r>
              <a:rPr lang="de-DE" sz="1050" dirty="0" err="1">
                <a:solidFill>
                  <a:srgbClr val="000000"/>
                </a:solidFill>
              </a:rPr>
              <a:t>Centre</a:t>
            </a:r>
            <a:r>
              <a:rPr lang="de-DE" sz="1050" dirty="0">
                <a:solidFill>
                  <a:srgbClr val="000000"/>
                </a:solidFill>
              </a:rPr>
              <a:t>)</a:t>
            </a:r>
          </a:p>
          <a:p>
            <a:pPr marL="0" algn="just">
              <a:spcBef>
                <a:spcPct val="0"/>
              </a:spcBef>
              <a:buClrTx/>
              <a:buFont typeface="Wingdings" pitchFamily="2" charset="2"/>
              <a:buNone/>
              <a:defRPr/>
            </a:pPr>
            <a:r>
              <a:rPr lang="de-DE" sz="1050" dirty="0">
                <a:solidFill>
                  <a:srgbClr val="000000"/>
                </a:solidFill>
              </a:rPr>
              <a:t>Member of YAAP (Young Austrian Arbitration </a:t>
            </a:r>
            <a:r>
              <a:rPr lang="de-DE" sz="1050" dirty="0" err="1">
                <a:solidFill>
                  <a:srgbClr val="000000"/>
                </a:solidFill>
              </a:rPr>
              <a:t>Practitioners</a:t>
            </a:r>
            <a:r>
              <a:rPr lang="de-DE" sz="1050" dirty="0">
                <a:solidFill>
                  <a:srgbClr val="000000"/>
                </a:solidFill>
              </a:rPr>
              <a:t>)</a:t>
            </a:r>
          </a:p>
          <a:p>
            <a:pPr marL="0" algn="just">
              <a:spcBef>
                <a:spcPct val="0"/>
              </a:spcBef>
              <a:buClrTx/>
              <a:buFont typeface="Wingdings" pitchFamily="2" charset="2"/>
              <a:buNone/>
              <a:defRPr/>
            </a:pPr>
            <a:r>
              <a:rPr lang="de-DE" sz="1050" dirty="0" err="1">
                <a:solidFill>
                  <a:srgbClr val="000000"/>
                </a:solidFill>
              </a:rPr>
              <a:t>Active</a:t>
            </a:r>
            <a:r>
              <a:rPr lang="de-DE" sz="1050" dirty="0">
                <a:solidFill>
                  <a:srgbClr val="000000"/>
                </a:solidFill>
              </a:rPr>
              <a:t> in "</a:t>
            </a:r>
            <a:r>
              <a:rPr lang="de-DE" sz="1050" dirty="0" err="1">
                <a:solidFill>
                  <a:srgbClr val="000000"/>
                </a:solidFill>
              </a:rPr>
              <a:t>Advokáti</a:t>
            </a:r>
            <a:r>
              <a:rPr lang="de-DE" sz="1050" dirty="0">
                <a:solidFill>
                  <a:srgbClr val="000000"/>
                </a:solidFill>
              </a:rPr>
              <a:t> Pro Bono" (a project </a:t>
            </a:r>
            <a:r>
              <a:rPr lang="de-DE" sz="1050" dirty="0" err="1">
                <a:solidFill>
                  <a:srgbClr val="000000"/>
                </a:solidFill>
              </a:rPr>
              <a:t>organized</a:t>
            </a:r>
            <a:r>
              <a:rPr lang="de-DE" sz="1050" dirty="0">
                <a:solidFill>
                  <a:srgbClr val="000000"/>
                </a:solidFill>
              </a:rPr>
              <a:t> </a:t>
            </a:r>
            <a:r>
              <a:rPr lang="de-DE" sz="1050" dirty="0" err="1">
                <a:solidFill>
                  <a:srgbClr val="000000"/>
                </a:solidFill>
              </a:rPr>
              <a:t>by</a:t>
            </a:r>
            <a:r>
              <a:rPr lang="de-DE" sz="1050" dirty="0">
                <a:solidFill>
                  <a:srgbClr val="000000"/>
                </a:solidFill>
              </a:rPr>
              <a:t> the </a:t>
            </a:r>
            <a:r>
              <a:rPr lang="de-DE" sz="1050" dirty="0" err="1">
                <a:solidFill>
                  <a:srgbClr val="000000"/>
                </a:solidFill>
              </a:rPr>
              <a:t>nonprofit</a:t>
            </a:r>
            <a:r>
              <a:rPr lang="de-DE" sz="1050" dirty="0">
                <a:solidFill>
                  <a:srgbClr val="000000"/>
                </a:solidFill>
              </a:rPr>
              <a:t> </a:t>
            </a:r>
            <a:r>
              <a:rPr lang="de-DE" sz="1050" dirty="0" err="1">
                <a:solidFill>
                  <a:srgbClr val="000000"/>
                </a:solidFill>
              </a:rPr>
              <a:t>Nadácia</a:t>
            </a:r>
            <a:r>
              <a:rPr lang="de-DE" sz="1050" dirty="0">
                <a:solidFill>
                  <a:srgbClr val="000000"/>
                </a:solidFill>
              </a:rPr>
              <a:t> Pontis)</a:t>
            </a:r>
          </a:p>
          <a:p>
            <a:pPr marL="0" algn="just">
              <a:spcBef>
                <a:spcPct val="0"/>
              </a:spcBef>
              <a:buClrTx/>
              <a:buFont typeface="Wingdings" pitchFamily="2" charset="2"/>
              <a:buNone/>
              <a:defRPr/>
            </a:pPr>
            <a:r>
              <a:rPr lang="de-DE" sz="1050" dirty="0">
                <a:solidFill>
                  <a:srgbClr val="000000"/>
                </a:solidFill>
              </a:rPr>
              <a:t>Special </a:t>
            </a:r>
            <a:r>
              <a:rPr lang="de-DE" sz="1050" dirty="0" err="1">
                <a:solidFill>
                  <a:srgbClr val="000000"/>
                </a:solidFill>
              </a:rPr>
              <a:t>acknowledgment</a:t>
            </a:r>
            <a:r>
              <a:rPr lang="de-DE" sz="1050" dirty="0">
                <a:solidFill>
                  <a:srgbClr val="000000"/>
                </a:solidFill>
              </a:rPr>
              <a:t> in the Via Bona Awards for </a:t>
            </a:r>
            <a:r>
              <a:rPr lang="de-DE" sz="1050" dirty="0" err="1">
                <a:solidFill>
                  <a:srgbClr val="000000"/>
                </a:solidFill>
              </a:rPr>
              <a:t>helping</a:t>
            </a:r>
            <a:r>
              <a:rPr lang="de-DE" sz="1050" dirty="0">
                <a:solidFill>
                  <a:srgbClr val="000000"/>
                </a:solidFill>
              </a:rPr>
              <a:t> </a:t>
            </a:r>
            <a:r>
              <a:rPr lang="de-DE" sz="1050" dirty="0" err="1">
                <a:solidFill>
                  <a:srgbClr val="000000"/>
                </a:solidFill>
              </a:rPr>
              <a:t>with</a:t>
            </a:r>
            <a:r>
              <a:rPr lang="de-DE" sz="1050" dirty="0">
                <a:solidFill>
                  <a:srgbClr val="000000"/>
                </a:solidFill>
              </a:rPr>
              <a:t> a </a:t>
            </a:r>
            <a:r>
              <a:rPr lang="de-DE" sz="1050" dirty="0" err="1">
                <a:solidFill>
                  <a:srgbClr val="000000"/>
                </a:solidFill>
              </a:rPr>
              <a:t>systematic</a:t>
            </a:r>
            <a:r>
              <a:rPr lang="de-DE" sz="1050" dirty="0">
                <a:solidFill>
                  <a:srgbClr val="000000"/>
                </a:solidFill>
              </a:rPr>
              <a:t> </a:t>
            </a:r>
            <a:r>
              <a:rPr lang="de-DE" sz="1050" dirty="0" err="1">
                <a:solidFill>
                  <a:srgbClr val="000000"/>
                </a:solidFill>
              </a:rPr>
              <a:t>change</a:t>
            </a:r>
            <a:r>
              <a:rPr lang="de-DE" sz="1050" dirty="0">
                <a:solidFill>
                  <a:srgbClr val="000000"/>
                </a:solidFill>
              </a:rPr>
              <a:t> in personal </a:t>
            </a:r>
            <a:r>
              <a:rPr lang="de-DE" sz="1050" dirty="0" err="1">
                <a:solidFill>
                  <a:srgbClr val="000000"/>
                </a:solidFill>
              </a:rPr>
              <a:t>bankruptcies</a:t>
            </a:r>
            <a:r>
              <a:rPr lang="de-DE" sz="1050" dirty="0">
                <a:solidFill>
                  <a:srgbClr val="000000"/>
                </a:solidFill>
              </a:rPr>
              <a:t> and </a:t>
            </a:r>
            <a:r>
              <a:rPr lang="de-DE" sz="1050" dirty="0" err="1">
                <a:solidFill>
                  <a:srgbClr val="000000"/>
                </a:solidFill>
              </a:rPr>
              <a:t>debt-free</a:t>
            </a:r>
            <a:r>
              <a:rPr lang="de-DE" sz="1050" dirty="0">
                <a:solidFill>
                  <a:srgbClr val="000000"/>
                </a:solidFill>
              </a:rPr>
              <a:t> </a:t>
            </a:r>
            <a:r>
              <a:rPr lang="de-DE" sz="1050" dirty="0" err="1">
                <a:solidFill>
                  <a:srgbClr val="000000"/>
                </a:solidFill>
              </a:rPr>
              <a:t>regime</a:t>
            </a:r>
            <a:r>
              <a:rPr lang="de-DE" sz="1050" dirty="0">
                <a:solidFill>
                  <a:srgbClr val="000000"/>
                </a:solidFill>
              </a:rPr>
              <a:t> in </a:t>
            </a:r>
            <a:r>
              <a:rPr lang="de-DE" sz="1050" dirty="0" err="1">
                <a:solidFill>
                  <a:srgbClr val="000000"/>
                </a:solidFill>
              </a:rPr>
              <a:t>Slovakia</a:t>
            </a:r>
            <a:r>
              <a:rPr lang="de-DE" sz="1050" dirty="0">
                <a:solidFill>
                  <a:srgbClr val="000000"/>
                </a:solidFill>
              </a:rPr>
              <a:t> (2016)</a:t>
            </a:r>
          </a:p>
          <a:p>
            <a:pPr marL="0" algn="just">
              <a:spcBef>
                <a:spcPct val="0"/>
              </a:spcBef>
              <a:buClrTx/>
              <a:buFont typeface="Wingdings" pitchFamily="2" charset="2"/>
              <a:buNone/>
              <a:defRPr/>
            </a:pPr>
            <a:endParaRPr lang="cs-CZ" sz="1050" dirty="0">
              <a:solidFill>
                <a:srgbClr val="000000"/>
              </a:solidFill>
              <a:sym typeface="Arial" charset="0"/>
            </a:endParaRPr>
          </a:p>
          <a:p>
            <a:pPr algn="just">
              <a:spcBef>
                <a:spcPct val="0"/>
              </a:spcBef>
              <a:buClrTx/>
              <a:buNone/>
              <a:defRPr/>
            </a:pPr>
            <a:r>
              <a:rPr lang="cs-CZ" sz="1050" b="1" dirty="0" err="1">
                <a:solidFill>
                  <a:srgbClr val="C30038"/>
                </a:solidFill>
              </a:rPr>
              <a:t>Selected</a:t>
            </a:r>
            <a:r>
              <a:rPr lang="cs-CZ" sz="1050" b="1" dirty="0">
                <a:solidFill>
                  <a:srgbClr val="C30038"/>
                </a:solidFill>
              </a:rPr>
              <a:t> </a:t>
            </a:r>
            <a:r>
              <a:rPr lang="cs-CZ" sz="1050" b="1" dirty="0" err="1">
                <a:solidFill>
                  <a:srgbClr val="C30038"/>
                </a:solidFill>
              </a:rPr>
              <a:t>publications</a:t>
            </a:r>
            <a:endParaRPr lang="de-DE" sz="1050" b="1" dirty="0">
              <a:solidFill>
                <a:srgbClr val="C30038"/>
              </a:solidFill>
            </a:endParaRPr>
          </a:p>
          <a:p>
            <a:pPr marL="0" indent="0">
              <a:buNone/>
            </a:pPr>
            <a:r>
              <a:rPr lang="en-US" sz="1050" b="0" i="0" dirty="0">
                <a:solidFill>
                  <a:srgbClr val="000000"/>
                </a:solidFill>
                <a:effectLst/>
                <a:latin typeface="Arial" panose="020B0604020202020204" pitchFamily="34" charset="0"/>
              </a:rPr>
              <a:t>Martin Provazník: </a:t>
            </a:r>
            <a:r>
              <a:rPr lang="en-US" sz="1050" b="0" i="0" u="none" strike="noStrike" dirty="0">
                <a:solidFill>
                  <a:srgbClr val="D31145"/>
                </a:solidFill>
                <a:effectLst/>
                <a:latin typeface="Arial" panose="020B0604020202020204" pitchFamily="34" charset="0"/>
                <a:hlinkClick r:id="rId3"/>
              </a:rPr>
              <a:t>Company mergers in Slovakia where the legal successors are in bankruptcy or restructuring</a:t>
            </a:r>
            <a:r>
              <a:rPr lang="en-US" sz="1050" b="0" i="0" dirty="0">
                <a:solidFill>
                  <a:srgbClr val="000000"/>
                </a:solidFill>
                <a:effectLst/>
                <a:latin typeface="Arial" panose="020B0604020202020204" pitchFamily="34" charset="0"/>
              </a:rPr>
              <a:t> (</a:t>
            </a:r>
            <a:r>
              <a:rPr lang="en-US" sz="1050" b="0" i="0" dirty="0" err="1">
                <a:solidFill>
                  <a:srgbClr val="000000"/>
                </a:solidFill>
                <a:effectLst/>
                <a:latin typeface="Arial" panose="020B0604020202020204" pitchFamily="34" charset="0"/>
              </a:rPr>
              <a:t>sk</a:t>
            </a:r>
            <a:r>
              <a:rPr lang="en-US" sz="1050" b="0" i="0" dirty="0">
                <a:solidFill>
                  <a:srgbClr val="000000"/>
                </a:solidFill>
                <a:effectLst/>
                <a:latin typeface="Arial" panose="020B0604020202020204" pitchFamily="34" charset="0"/>
              </a:rPr>
              <a:t>), (2012-2019)</a:t>
            </a:r>
          </a:p>
          <a:p>
            <a:pPr marL="0" indent="0" algn="l">
              <a:buNone/>
            </a:pPr>
            <a:endParaRPr lang="cs-CZ" sz="1050" b="0" i="0" dirty="0">
              <a:solidFill>
                <a:srgbClr val="000000"/>
              </a:solidFill>
              <a:effectLst/>
              <a:latin typeface="Arial" panose="020B0604020202020204" pitchFamily="34" charset="0"/>
            </a:endParaRPr>
          </a:p>
        </p:txBody>
      </p:sp>
      <p:sp>
        <p:nvSpPr>
          <p:cNvPr id="7" name="Rectangle 1027"/>
          <p:cNvSpPr>
            <a:spLocks noChangeArrowheads="1"/>
          </p:cNvSpPr>
          <p:nvPr/>
        </p:nvSpPr>
        <p:spPr bwMode="auto">
          <a:xfrm>
            <a:off x="361528" y="4835525"/>
            <a:ext cx="2554288" cy="1231106"/>
          </a:xfrm>
          <a:prstGeom prst="rect">
            <a:avLst/>
          </a:prstGeom>
          <a:noFill/>
          <a:ln w="3175">
            <a:noFill/>
            <a:miter lim="800000"/>
            <a:headEnd/>
            <a:tailEnd/>
          </a:ln>
          <a:effectLst>
            <a:prstShdw prst="shdw17" dist="17961" dir="2700000">
              <a:schemeClr val="accent1">
                <a:gamma/>
                <a:shade val="60000"/>
                <a:invGamma/>
              </a:schemeClr>
            </a:prstShdw>
          </a:effectLst>
        </p:spPr>
        <p:txBody>
          <a:bodyPr>
            <a:spAutoFit/>
          </a:bodyPr>
          <a:lstStyle/>
          <a:p>
            <a:pPr>
              <a:tabLst>
                <a:tab pos="482600" algn="l"/>
              </a:tabLst>
              <a:defRPr/>
            </a:pPr>
            <a:r>
              <a:rPr lang="cs-CZ" sz="1100" b="1" dirty="0">
                <a:solidFill>
                  <a:srgbClr val="C30038"/>
                </a:solidFill>
              </a:rPr>
              <a:t>Contact</a:t>
            </a:r>
            <a:r>
              <a:rPr lang="de-DE" sz="1100" b="1" dirty="0">
                <a:solidFill>
                  <a:srgbClr val="C30038"/>
                </a:solidFill>
              </a:rPr>
              <a:t>:</a:t>
            </a:r>
          </a:p>
          <a:p>
            <a:pPr>
              <a:tabLst>
                <a:tab pos="482600" algn="l"/>
              </a:tabLst>
              <a:defRPr/>
            </a:pPr>
            <a:r>
              <a:rPr lang="cs-CZ" sz="900" b="1" dirty="0">
                <a:solidFill>
                  <a:srgbClr val="D31145"/>
                </a:solidFill>
              </a:rPr>
              <a:t>bpv</a:t>
            </a:r>
            <a:r>
              <a:rPr lang="cs-CZ" sz="900" b="1" dirty="0"/>
              <a:t> BRAUN PARTNERS s.r.o., o.z.</a:t>
            </a:r>
            <a:br>
              <a:rPr lang="cs-CZ" sz="900" dirty="0"/>
            </a:br>
            <a:r>
              <a:rPr lang="cs-CZ" sz="900" dirty="0"/>
              <a:t>Europeum Business Center</a:t>
            </a:r>
            <a:br>
              <a:rPr lang="cs-CZ" sz="900" dirty="0"/>
            </a:br>
            <a:r>
              <a:rPr lang="cs-CZ" sz="900" dirty="0"/>
              <a:t>Suché mýto 1</a:t>
            </a:r>
            <a:br>
              <a:rPr lang="cs-CZ" sz="900" dirty="0"/>
            </a:br>
            <a:r>
              <a:rPr lang="cs-CZ" sz="900" dirty="0"/>
              <a:t>SK-811 03 Bratislava</a:t>
            </a:r>
          </a:p>
          <a:p>
            <a:pPr>
              <a:tabLst>
                <a:tab pos="482600" algn="l"/>
              </a:tabLst>
              <a:defRPr/>
            </a:pPr>
            <a:r>
              <a:rPr lang="cs-CZ" sz="900" dirty="0">
                <a:solidFill>
                  <a:srgbClr val="000000"/>
                </a:solidFill>
                <a:latin typeface="+mn-lt"/>
                <a:cs typeface="+mn-cs"/>
              </a:rPr>
              <a:t>Tel:</a:t>
            </a:r>
            <a:r>
              <a:rPr lang="de-DE" sz="900" dirty="0">
                <a:solidFill>
                  <a:srgbClr val="000000"/>
                </a:solidFill>
                <a:latin typeface="+mn-lt"/>
                <a:cs typeface="+mn-cs"/>
              </a:rPr>
              <a:t> +</a:t>
            </a:r>
            <a:r>
              <a:rPr lang="cs-CZ" sz="900" dirty="0">
                <a:solidFill>
                  <a:srgbClr val="000000"/>
                </a:solidFill>
                <a:latin typeface="+mn-lt"/>
                <a:cs typeface="+mn-cs"/>
              </a:rPr>
              <a:t>421 233 888 880</a:t>
            </a:r>
          </a:p>
          <a:p>
            <a:pPr>
              <a:tabLst>
                <a:tab pos="482600" algn="l"/>
              </a:tabLst>
              <a:defRPr/>
            </a:pPr>
            <a:r>
              <a:rPr lang="de-DE" sz="900" dirty="0">
                <a:solidFill>
                  <a:srgbClr val="000000"/>
                </a:solidFill>
                <a:latin typeface="+mn-lt"/>
                <a:cs typeface="+mn-cs"/>
              </a:rPr>
              <a:t>Fax:</a:t>
            </a:r>
            <a:r>
              <a:rPr lang="cs-CZ" sz="900" dirty="0">
                <a:solidFill>
                  <a:srgbClr val="000000"/>
                </a:solidFill>
                <a:latin typeface="+mn-lt"/>
                <a:cs typeface="+mn-cs"/>
              </a:rPr>
              <a:t>+420 220 910 844</a:t>
            </a:r>
            <a:endParaRPr lang="de-DE" sz="900" dirty="0">
              <a:solidFill>
                <a:srgbClr val="000000"/>
              </a:solidFill>
              <a:latin typeface="+mn-lt"/>
              <a:cs typeface="+mn-cs"/>
            </a:endParaRPr>
          </a:p>
          <a:p>
            <a:pPr>
              <a:tabLst>
                <a:tab pos="482600" algn="l"/>
              </a:tabLst>
              <a:defRPr/>
            </a:pPr>
            <a:r>
              <a:rPr lang="cs-CZ" sz="900" dirty="0">
                <a:solidFill>
                  <a:srgbClr val="000000"/>
                </a:solidFill>
                <a:latin typeface="+mn-lt"/>
                <a:cs typeface="+mn-cs"/>
              </a:rPr>
              <a:t>e</a:t>
            </a:r>
            <a:r>
              <a:rPr lang="de-DE" sz="900" dirty="0">
                <a:solidFill>
                  <a:srgbClr val="000000"/>
                </a:solidFill>
                <a:latin typeface="+mn-lt"/>
                <a:cs typeface="+mn-cs"/>
              </a:rPr>
              <a:t>-</a:t>
            </a:r>
            <a:r>
              <a:rPr lang="cs-CZ" sz="900" dirty="0">
                <a:solidFill>
                  <a:srgbClr val="000000"/>
                </a:solidFill>
                <a:latin typeface="+mn-lt"/>
                <a:cs typeface="+mn-cs"/>
              </a:rPr>
              <a:t>m</a:t>
            </a:r>
            <a:r>
              <a:rPr lang="de-DE" sz="900" dirty="0" err="1">
                <a:solidFill>
                  <a:srgbClr val="000000"/>
                </a:solidFill>
                <a:latin typeface="+mn-lt"/>
                <a:cs typeface="+mn-cs"/>
              </a:rPr>
              <a:t>ail</a:t>
            </a:r>
            <a:r>
              <a:rPr lang="de-DE" sz="900" dirty="0">
                <a:solidFill>
                  <a:srgbClr val="000000"/>
                </a:solidFill>
                <a:latin typeface="+mn-lt"/>
                <a:cs typeface="+mn-cs"/>
              </a:rPr>
              <a:t>:</a:t>
            </a:r>
            <a:r>
              <a:rPr lang="cs-CZ" sz="900" dirty="0">
                <a:solidFill>
                  <a:srgbClr val="000000"/>
                </a:solidFill>
                <a:latin typeface="+mn-lt"/>
                <a:cs typeface="+mn-cs"/>
              </a:rPr>
              <a:t> </a:t>
            </a:r>
            <a:r>
              <a:rPr lang="cs-CZ" sz="900" dirty="0" err="1">
                <a:solidFill>
                  <a:srgbClr val="000000"/>
                </a:solidFill>
                <a:latin typeface="+mn-lt"/>
                <a:cs typeface="+mn-cs"/>
              </a:rPr>
              <a:t>martin.provaznik@bpv-b</a:t>
            </a:r>
            <a:r>
              <a:rPr lang="de-DE" sz="900" dirty="0">
                <a:solidFill>
                  <a:srgbClr val="000000"/>
                </a:solidFill>
                <a:latin typeface="+mn-lt"/>
                <a:cs typeface="+mn-cs"/>
              </a:rPr>
              <a:t>p</a:t>
            </a:r>
            <a:r>
              <a:rPr lang="cs-CZ" sz="900" dirty="0">
                <a:solidFill>
                  <a:srgbClr val="000000"/>
                </a:solidFill>
                <a:latin typeface="+mn-lt"/>
                <a:cs typeface="+mn-cs"/>
              </a:rPr>
              <a:t>.</a:t>
            </a:r>
            <a:r>
              <a:rPr lang="cs-CZ" sz="900" dirty="0" err="1">
                <a:solidFill>
                  <a:srgbClr val="000000"/>
                </a:solidFill>
                <a:latin typeface="+mn-lt"/>
                <a:cs typeface="+mn-cs"/>
              </a:rPr>
              <a:t>com</a:t>
            </a:r>
            <a:endParaRPr lang="de-DE" sz="900" dirty="0">
              <a:solidFill>
                <a:srgbClr val="000000"/>
              </a:solidFill>
              <a:latin typeface="+mn-lt"/>
              <a:cs typeface="+mn-cs"/>
            </a:endParaRPr>
          </a:p>
        </p:txBody>
      </p:sp>
      <p:sp>
        <p:nvSpPr>
          <p:cNvPr id="29703" name="TextovéPole 1"/>
          <p:cNvSpPr txBox="1">
            <a:spLocks noChangeArrowheads="1"/>
          </p:cNvSpPr>
          <p:nvPr/>
        </p:nvSpPr>
        <p:spPr bwMode="auto">
          <a:xfrm>
            <a:off x="322535" y="3213100"/>
            <a:ext cx="2881313" cy="74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buFont typeface="Wingdings" pitchFamily="2" charset="2"/>
              <a:buNone/>
            </a:pPr>
            <a:r>
              <a:rPr lang="cs-CZ" sz="1400" b="1" dirty="0">
                <a:solidFill>
                  <a:srgbClr val="C30038"/>
                </a:solidFill>
                <a:sym typeface="Arial" charset="0"/>
              </a:rPr>
              <a:t>JUDr. Martin Provazník</a:t>
            </a:r>
            <a:endParaRPr lang="en-US" sz="1400" b="1" dirty="0">
              <a:solidFill>
                <a:srgbClr val="C30038"/>
              </a:solidFill>
              <a:sym typeface="Arial" charset="0"/>
            </a:endParaRPr>
          </a:p>
          <a:p>
            <a:pPr eaLnBrk="1" hangingPunct="1">
              <a:lnSpc>
                <a:spcPts val="1400"/>
              </a:lnSpc>
              <a:spcBef>
                <a:spcPts val="700"/>
              </a:spcBef>
            </a:pPr>
            <a:r>
              <a:rPr lang="cs-CZ" sz="1100" b="1" dirty="0">
                <a:solidFill>
                  <a:srgbClr val="000000"/>
                </a:solidFill>
                <a:sym typeface="Arial" charset="0"/>
              </a:rPr>
              <a:t>Partner</a:t>
            </a:r>
          </a:p>
          <a:p>
            <a:pPr eaLnBrk="1" hangingPunct="1"/>
            <a:endParaRPr lang="en-US" sz="11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385813" y="1124944"/>
            <a:ext cx="1800000" cy="18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Zástupný symbol pro číslo snímku 4"/>
          <p:cNvSpPr>
            <a:spLocks noGrp="1"/>
          </p:cNvSpPr>
          <p:nvPr>
            <p:ph type="sldNum" sz="quarter" idx="11"/>
          </p:nvPr>
        </p:nvSpPr>
        <p:spPr>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B32528"/>
              </a:buClr>
              <a:buFont typeface="Wingdings" pitchFamily="2" charset="2"/>
              <a:buChar char="§"/>
              <a:defRPr sz="2900">
                <a:solidFill>
                  <a:schemeClr val="tx1"/>
                </a:solidFill>
                <a:latin typeface="Arial" charset="0"/>
                <a:cs typeface="Arial" charset="0"/>
              </a:defRPr>
            </a:lvl1pPr>
            <a:lvl2pPr marL="742950" indent="-285750" eaLnBrk="0" hangingPunct="0">
              <a:spcBef>
                <a:spcPct val="20000"/>
              </a:spcBef>
              <a:buClr>
                <a:srgbClr val="B32528"/>
              </a:buClr>
              <a:buFont typeface="Wingdings" pitchFamily="2" charset="2"/>
              <a:buChar char="§"/>
              <a:defRPr sz="2300">
                <a:solidFill>
                  <a:schemeClr val="tx1"/>
                </a:solidFill>
                <a:latin typeface="Arial" charset="0"/>
                <a:cs typeface="Arial" charset="0"/>
              </a:defRPr>
            </a:lvl2pPr>
            <a:lvl3pPr marL="1143000" indent="-228600" eaLnBrk="0" hangingPunct="0">
              <a:spcBef>
                <a:spcPct val="20000"/>
              </a:spcBef>
              <a:buClr>
                <a:srgbClr val="B32528"/>
              </a:buClr>
              <a:buFont typeface="Wingdings" pitchFamily="2" charset="2"/>
              <a:buChar char="§"/>
              <a:defRPr sz="1900">
                <a:solidFill>
                  <a:schemeClr val="tx1"/>
                </a:solidFill>
                <a:latin typeface="Arial" charset="0"/>
                <a:cs typeface="Arial" charset="0"/>
              </a:defRPr>
            </a:lvl3pPr>
            <a:lvl4pPr marL="1600200" indent="-228600" eaLnBrk="0" hangingPunct="0">
              <a:spcBef>
                <a:spcPct val="20000"/>
              </a:spcBef>
              <a:buClr>
                <a:srgbClr val="B32528"/>
              </a:buClr>
              <a:buFont typeface="Wingdings" pitchFamily="2" charset="2"/>
              <a:buChar char="§"/>
              <a:defRPr sz="1900">
                <a:solidFill>
                  <a:schemeClr val="tx1"/>
                </a:solidFill>
                <a:latin typeface="Arial" charset="0"/>
                <a:cs typeface="Arial" charset="0"/>
              </a:defRPr>
            </a:lvl4pPr>
            <a:lvl5pPr marL="2057400" indent="-228600" eaLnBrk="0" hangingPunct="0">
              <a:spcBef>
                <a:spcPct val="20000"/>
              </a:spcBef>
              <a:buClr>
                <a:srgbClr val="B32528"/>
              </a:buClr>
              <a:buFont typeface="Wingdings" pitchFamily="2" charset="2"/>
              <a:buChar char="§"/>
              <a:defRPr sz="1900">
                <a:solidFill>
                  <a:schemeClr val="tx1"/>
                </a:solidFill>
                <a:latin typeface="Arial" charset="0"/>
                <a:cs typeface="Arial" charset="0"/>
              </a:defRPr>
            </a:lvl5pPr>
            <a:lvl6pPr marL="2514600" indent="-228600" eaLnBrk="0" fontAlgn="base" hangingPunct="0">
              <a:spcBef>
                <a:spcPct val="20000"/>
              </a:spcBef>
              <a:spcAft>
                <a:spcPct val="0"/>
              </a:spcAft>
              <a:buClr>
                <a:srgbClr val="B32528"/>
              </a:buClr>
              <a:buFont typeface="Wingdings" pitchFamily="2" charset="2"/>
              <a:buChar char="§"/>
              <a:defRPr sz="1900">
                <a:solidFill>
                  <a:schemeClr val="tx1"/>
                </a:solidFill>
                <a:latin typeface="Arial" charset="0"/>
                <a:cs typeface="Arial" charset="0"/>
              </a:defRPr>
            </a:lvl6pPr>
            <a:lvl7pPr marL="2971800" indent="-228600" eaLnBrk="0" fontAlgn="base" hangingPunct="0">
              <a:spcBef>
                <a:spcPct val="20000"/>
              </a:spcBef>
              <a:spcAft>
                <a:spcPct val="0"/>
              </a:spcAft>
              <a:buClr>
                <a:srgbClr val="B32528"/>
              </a:buClr>
              <a:buFont typeface="Wingdings" pitchFamily="2" charset="2"/>
              <a:buChar char="§"/>
              <a:defRPr sz="1900">
                <a:solidFill>
                  <a:schemeClr val="tx1"/>
                </a:solidFill>
                <a:latin typeface="Arial" charset="0"/>
                <a:cs typeface="Arial" charset="0"/>
              </a:defRPr>
            </a:lvl7pPr>
            <a:lvl8pPr marL="3429000" indent="-228600" eaLnBrk="0" fontAlgn="base" hangingPunct="0">
              <a:spcBef>
                <a:spcPct val="20000"/>
              </a:spcBef>
              <a:spcAft>
                <a:spcPct val="0"/>
              </a:spcAft>
              <a:buClr>
                <a:srgbClr val="B32528"/>
              </a:buClr>
              <a:buFont typeface="Wingdings" pitchFamily="2" charset="2"/>
              <a:buChar char="§"/>
              <a:defRPr sz="1900">
                <a:solidFill>
                  <a:schemeClr val="tx1"/>
                </a:solidFill>
                <a:latin typeface="Arial" charset="0"/>
                <a:cs typeface="Arial" charset="0"/>
              </a:defRPr>
            </a:lvl8pPr>
            <a:lvl9pPr marL="3886200" indent="-228600" eaLnBrk="0" fontAlgn="base" hangingPunct="0">
              <a:spcBef>
                <a:spcPct val="20000"/>
              </a:spcBef>
              <a:spcAft>
                <a:spcPct val="0"/>
              </a:spcAft>
              <a:buClr>
                <a:srgbClr val="B32528"/>
              </a:buClr>
              <a:buFont typeface="Wingdings" pitchFamily="2" charset="2"/>
              <a:buChar char="§"/>
              <a:defRPr sz="1900">
                <a:solidFill>
                  <a:schemeClr val="tx1"/>
                </a:solidFill>
                <a:latin typeface="Arial" charset="0"/>
                <a:cs typeface="Arial" charset="0"/>
              </a:defRPr>
            </a:lvl9pPr>
          </a:lstStyle>
          <a:p>
            <a:pPr eaLnBrk="1" hangingPunct="1">
              <a:spcBef>
                <a:spcPct val="0"/>
              </a:spcBef>
              <a:buClrTx/>
              <a:buFontTx/>
              <a:buNone/>
            </a:pPr>
            <a:r>
              <a:rPr lang="cs-CZ" altLang="en-US" sz="1500" dirty="0"/>
              <a:t>13</a:t>
            </a:r>
            <a:endParaRPr lang="en-US" altLang="en-US" sz="1500" dirty="0"/>
          </a:p>
        </p:txBody>
      </p:sp>
      <p:sp>
        <p:nvSpPr>
          <p:cNvPr id="3" name="Nadpis 2">
            <a:extLst>
              <a:ext uri="{FF2B5EF4-FFF2-40B4-BE49-F238E27FC236}">
                <a16:creationId xmlns:a16="http://schemas.microsoft.com/office/drawing/2014/main" id="{96BB75A6-3A5F-4504-882D-18EF84487C0D}"/>
              </a:ext>
            </a:extLst>
          </p:cNvPr>
          <p:cNvSpPr>
            <a:spLocks noGrp="1"/>
          </p:cNvSpPr>
          <p:nvPr>
            <p:ph type="title"/>
          </p:nvPr>
        </p:nvSpPr>
        <p:spPr/>
        <p:txBody>
          <a:bodyPr/>
          <a:lstStyle/>
          <a:p>
            <a:r>
              <a:rPr lang="cs-CZ" dirty="0"/>
              <a:t>Contact</a:t>
            </a:r>
            <a:endParaRPr lang="cs-CZ" sz="2400" dirty="0"/>
          </a:p>
        </p:txBody>
      </p:sp>
    </p:spTree>
    <p:extLst>
      <p:ext uri="{BB962C8B-B14F-4D97-AF65-F5344CB8AC3E}">
        <p14:creationId xmlns:p14="http://schemas.microsoft.com/office/powerpoint/2010/main" val="145556187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a:extLst>
              <a:ext uri="{FF2B5EF4-FFF2-40B4-BE49-F238E27FC236}">
                <a16:creationId xmlns:a16="http://schemas.microsoft.com/office/drawing/2014/main" id="{5D95C5F6-968E-4663-942D-C76A6C6FBD35}"/>
              </a:ext>
            </a:extLst>
          </p:cNvPr>
          <p:cNvSpPr/>
          <p:nvPr/>
        </p:nvSpPr>
        <p:spPr>
          <a:xfrm>
            <a:off x="322535" y="5661247"/>
            <a:ext cx="8441339" cy="5839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p:blipFill>
        <p:spPr bwMode="auto">
          <a:xfrm>
            <a:off x="0" y="1197639"/>
            <a:ext cx="5400000" cy="44627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7" name="Rectangle 4"/>
          <p:cNvSpPr>
            <a:spLocks noGrp="1" noChangeArrowheads="1"/>
          </p:cNvSpPr>
          <p:nvPr>
            <p:ph sz="half" idx="1"/>
          </p:nvPr>
        </p:nvSpPr>
        <p:spPr>
          <a:xfrm>
            <a:off x="4716016" y="1011237"/>
            <a:ext cx="4047858" cy="5572125"/>
          </a:xfrm>
        </p:spPr>
        <p:txBody>
          <a:bodyPr/>
          <a:lstStyle/>
          <a:p>
            <a:pPr marL="0" indent="0" algn="just">
              <a:spcBef>
                <a:spcPts val="600"/>
              </a:spcBef>
              <a:spcAft>
                <a:spcPts val="600"/>
              </a:spcAft>
              <a:buClr>
                <a:srgbClr val="D31140"/>
              </a:buClr>
              <a:buNone/>
            </a:pPr>
            <a:endParaRPr lang="cs-CZ" sz="1050" b="1" dirty="0">
              <a:solidFill>
                <a:srgbClr val="D31145"/>
              </a:solidFill>
            </a:endParaRPr>
          </a:p>
          <a:p>
            <a:pPr marL="0" indent="0" algn="just" eaLnBrk="1" hangingPunct="1">
              <a:spcBef>
                <a:spcPts val="600"/>
              </a:spcBef>
              <a:spcAft>
                <a:spcPts val="600"/>
              </a:spcAft>
              <a:buClr>
                <a:srgbClr val="D31140"/>
              </a:buClr>
              <a:buNone/>
            </a:pPr>
            <a:r>
              <a:rPr lang="en-US" sz="1050" noProof="0" dirty="0"/>
              <a:t>The core of the </a:t>
            </a:r>
            <a:r>
              <a:rPr lang="en-US" sz="1050" b="1" noProof="0" dirty="0">
                <a:solidFill>
                  <a:srgbClr val="D31145"/>
                </a:solidFill>
              </a:rPr>
              <a:t>bpv</a:t>
            </a:r>
            <a:r>
              <a:rPr lang="en-US" sz="1050" noProof="0" dirty="0"/>
              <a:t> </a:t>
            </a:r>
            <a:r>
              <a:rPr lang="en-US" sz="1050" b="1" noProof="0" dirty="0"/>
              <a:t>BRAUN PARTNERS</a:t>
            </a:r>
            <a:r>
              <a:rPr lang="cs-CZ" sz="1050" b="1" noProof="0" dirty="0"/>
              <a:t> </a:t>
            </a:r>
            <a:r>
              <a:rPr lang="cs-CZ" sz="1050" noProof="0" dirty="0"/>
              <a:t>team</a:t>
            </a:r>
            <a:r>
              <a:rPr lang="cs-CZ" sz="1050" b="1" noProof="0" dirty="0"/>
              <a:t> </a:t>
            </a:r>
            <a:r>
              <a:rPr lang="en-US" sz="1050" noProof="0" dirty="0"/>
              <a:t>has been together since 1994, </a:t>
            </a:r>
            <a:r>
              <a:rPr lang="cs-CZ" sz="1050" noProof="0" dirty="0" err="1"/>
              <a:t>originally</a:t>
            </a:r>
            <a:r>
              <a:rPr lang="en-US" sz="1050" noProof="0" dirty="0"/>
              <a:t> as part of a leading international law and tax firm of German origin (Haarmann Hemmelrath). Our lawyers and tax advisers have supported hundreds of western clients in their first steps in the </a:t>
            </a:r>
            <a:r>
              <a:rPr lang="en-US" sz="1050" b="1" noProof="0" dirty="0"/>
              <a:t>Czech Republic </a:t>
            </a:r>
            <a:r>
              <a:rPr lang="en-US" sz="1050" noProof="0" dirty="0"/>
              <a:t>and </a:t>
            </a:r>
            <a:r>
              <a:rPr lang="en-US" sz="1050" b="1" noProof="0" dirty="0"/>
              <a:t>Slovakia</a:t>
            </a:r>
            <a:r>
              <a:rPr lang="en-US" sz="1050" noProof="0" dirty="0"/>
              <a:t>, and we are grateful that we can continue the cooperation with many of these clients to this day.</a:t>
            </a:r>
          </a:p>
          <a:p>
            <a:pPr marL="0" indent="0" algn="just" eaLnBrk="1" hangingPunct="1">
              <a:spcBef>
                <a:spcPts val="600"/>
              </a:spcBef>
              <a:spcAft>
                <a:spcPts val="600"/>
              </a:spcAft>
              <a:buClr>
                <a:srgbClr val="D31140"/>
              </a:buClr>
              <a:buNone/>
            </a:pPr>
            <a:r>
              <a:rPr lang="en-US" sz="1050" noProof="0" dirty="0"/>
              <a:t>Our advisory work includes not only advising on significant transactions, and therefore making the newspaper headlines, but also finding the solution to business problems in everyday life.  Beginning with the construction of a new production, service location or sales structure, our aim is always to achieve the business goals of our clients together.</a:t>
            </a:r>
          </a:p>
          <a:p>
            <a:pPr marL="0" indent="0" algn="just" eaLnBrk="1" hangingPunct="1">
              <a:spcBef>
                <a:spcPts val="600"/>
              </a:spcBef>
              <a:spcAft>
                <a:spcPts val="600"/>
              </a:spcAft>
              <a:buClr>
                <a:srgbClr val="D31140"/>
              </a:buClr>
              <a:buNone/>
            </a:pPr>
            <a:r>
              <a:rPr lang="en-US" sz="1050" noProof="0" dirty="0"/>
              <a:t>Our clients are entrepreneurs like us – we advise them to the highest possible standards not only because we are professionals, but also because we ourselves think </a:t>
            </a:r>
            <a:r>
              <a:rPr lang="cs-CZ" sz="1050" dirty="0" err="1"/>
              <a:t>like</a:t>
            </a:r>
            <a:r>
              <a:rPr lang="en-US" sz="1050" noProof="0" dirty="0"/>
              <a:t> business</a:t>
            </a:r>
            <a:r>
              <a:rPr lang="cs-CZ" sz="1050" noProof="0" dirty="0"/>
              <a:t> </a:t>
            </a:r>
            <a:r>
              <a:rPr lang="cs-CZ" sz="1050" noProof="0" dirty="0" err="1"/>
              <a:t>owners</a:t>
            </a:r>
            <a:r>
              <a:rPr lang="cs-CZ" sz="1050" noProof="0" dirty="0"/>
              <a:t>.</a:t>
            </a:r>
            <a:endParaRPr lang="en-US" sz="1050" noProof="0" dirty="0"/>
          </a:p>
          <a:p>
            <a:pPr marL="0" indent="0" algn="just">
              <a:buClr>
                <a:srgbClr val="D31140"/>
              </a:buClr>
              <a:buNone/>
            </a:pPr>
            <a:r>
              <a:rPr lang="en-US" sz="1050" dirty="0"/>
              <a:t>We combine the advantages of an international full service law firm such as know-how, professional employees, international network and continuous training with the flexibility, service orientation and knowledge of the national market of a local law firm. Together with our friends from </a:t>
            </a:r>
            <a:r>
              <a:rPr lang="en-US" sz="1050" b="1" dirty="0">
                <a:solidFill>
                  <a:srgbClr val="D31145"/>
                </a:solidFill>
              </a:rPr>
              <a:t>bpv </a:t>
            </a:r>
            <a:r>
              <a:rPr lang="en-US" sz="1050" b="1" dirty="0"/>
              <a:t>LEGAL </a:t>
            </a:r>
            <a:r>
              <a:rPr lang="en-US" sz="1050" dirty="0"/>
              <a:t>we cover </a:t>
            </a:r>
            <a:r>
              <a:rPr lang="en-US" sz="1050" b="1" dirty="0"/>
              <a:t>the entire CEE region</a:t>
            </a:r>
            <a:r>
              <a:rPr lang="en-US" sz="1050" dirty="0"/>
              <a:t>.</a:t>
            </a:r>
            <a:r>
              <a:rPr lang="cs-CZ" sz="1050" dirty="0"/>
              <a:t> </a:t>
            </a:r>
            <a:r>
              <a:rPr lang="en-US" sz="1050" b="1" dirty="0">
                <a:solidFill>
                  <a:srgbClr val="D31145"/>
                </a:solidFill>
              </a:rPr>
              <a:t>bpv </a:t>
            </a:r>
            <a:r>
              <a:rPr lang="en-US" sz="1050" b="1" dirty="0"/>
              <a:t>LEGAL </a:t>
            </a:r>
            <a:r>
              <a:rPr lang="en-US" sz="1050" dirty="0"/>
              <a:t>is a co-operation of four independent law firms in CEE. Founded in 2006  with currently over 140 lawyers</a:t>
            </a:r>
          </a:p>
        </p:txBody>
      </p:sp>
      <p:sp>
        <p:nvSpPr>
          <p:cNvPr id="6148" name="Zástupný symbol pro číslo snímku 5"/>
          <p:cNvSpPr>
            <a:spLocks noGrp="1"/>
          </p:cNvSpPr>
          <p:nvPr>
            <p:ph type="sldNum"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2999C48-672D-483A-AD30-84E1CD36BF8B}" type="slidenum">
              <a:rPr lang="en-US" smtClean="0"/>
              <a:pPr eaLnBrk="1" hangingPunct="1"/>
              <a:t>18</a:t>
            </a:fld>
            <a:endParaRPr lang="en-US"/>
          </a:p>
        </p:txBody>
      </p:sp>
      <p:sp>
        <p:nvSpPr>
          <p:cNvPr id="9" name="Nadpis 2">
            <a:extLst>
              <a:ext uri="{FF2B5EF4-FFF2-40B4-BE49-F238E27FC236}">
                <a16:creationId xmlns:a16="http://schemas.microsoft.com/office/drawing/2014/main" id="{FA15CD6B-19F5-4EF7-98C6-630C1ECF2CD5}"/>
              </a:ext>
            </a:extLst>
          </p:cNvPr>
          <p:cNvSpPr>
            <a:spLocks noGrp="1"/>
          </p:cNvSpPr>
          <p:nvPr>
            <p:ph type="title"/>
          </p:nvPr>
        </p:nvSpPr>
        <p:spPr>
          <a:xfrm>
            <a:off x="457200" y="274638"/>
            <a:ext cx="6275040" cy="490537"/>
          </a:xfrm>
        </p:spPr>
        <p:txBody>
          <a:bodyPr/>
          <a:lstStyle/>
          <a:p>
            <a:r>
              <a:rPr lang="cs-CZ" sz="2300" dirty="0" err="1"/>
              <a:t>About</a:t>
            </a:r>
            <a:r>
              <a:rPr lang="cs-CZ" sz="2300" dirty="0"/>
              <a:t> bpv BRAUN PARTNERS / bpv LEGAL</a:t>
            </a:r>
          </a:p>
        </p:txBody>
      </p:sp>
    </p:spTree>
    <p:extLst>
      <p:ext uri="{BB962C8B-B14F-4D97-AF65-F5344CB8AC3E}">
        <p14:creationId xmlns:p14="http://schemas.microsoft.com/office/powerpoint/2010/main" val="422031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433955-5289-45CC-B4DB-16A110043D98}"/>
              </a:ext>
            </a:extLst>
          </p:cNvPr>
          <p:cNvSpPr>
            <a:spLocks noGrp="1"/>
          </p:cNvSpPr>
          <p:nvPr>
            <p:ph type="title"/>
          </p:nvPr>
        </p:nvSpPr>
        <p:spPr/>
        <p:txBody>
          <a:bodyPr/>
          <a:lstStyle/>
          <a:p>
            <a:r>
              <a:rPr lang="cs-CZ" sz="2400" dirty="0" err="1"/>
              <a:t>What</a:t>
            </a:r>
            <a:r>
              <a:rPr lang="cs-CZ" sz="2400" dirty="0"/>
              <a:t> </a:t>
            </a:r>
            <a:r>
              <a:rPr lang="cs-CZ" sz="2400" dirty="0" err="1"/>
              <a:t>we</a:t>
            </a:r>
            <a:r>
              <a:rPr lang="cs-CZ" sz="2400" dirty="0"/>
              <a:t> </a:t>
            </a:r>
            <a:r>
              <a:rPr lang="cs-CZ" sz="2400" dirty="0" err="1"/>
              <a:t>will</a:t>
            </a:r>
            <a:r>
              <a:rPr lang="cs-CZ" sz="2400" dirty="0"/>
              <a:t> talk </a:t>
            </a:r>
            <a:r>
              <a:rPr lang="cs-CZ" sz="2400" dirty="0" err="1"/>
              <a:t>about</a:t>
            </a:r>
            <a:endParaRPr lang="cs-CZ" sz="2400" dirty="0"/>
          </a:p>
        </p:txBody>
      </p:sp>
      <p:sp>
        <p:nvSpPr>
          <p:cNvPr id="3" name="Zástupný obsah 2">
            <a:extLst>
              <a:ext uri="{FF2B5EF4-FFF2-40B4-BE49-F238E27FC236}">
                <a16:creationId xmlns:a16="http://schemas.microsoft.com/office/drawing/2014/main" id="{A0E44EE9-8BF6-4351-8220-ADDE43FDD7A5}"/>
              </a:ext>
            </a:extLst>
          </p:cNvPr>
          <p:cNvSpPr>
            <a:spLocks noGrp="1"/>
          </p:cNvSpPr>
          <p:nvPr>
            <p:ph idx="1"/>
          </p:nvPr>
        </p:nvSpPr>
        <p:spPr/>
        <p:txBody>
          <a:bodyPr/>
          <a:lstStyle/>
          <a:p>
            <a:r>
              <a:rPr lang="en-US" dirty="0"/>
              <a:t>"COVID" legislation and companies' financial problems </a:t>
            </a:r>
          </a:p>
          <a:p>
            <a:endParaRPr lang="en-US" dirty="0"/>
          </a:p>
          <a:p>
            <a:r>
              <a:rPr lang="en-US" dirty="0"/>
              <a:t>Debtor's financial problems: a company "in crisis"</a:t>
            </a:r>
          </a:p>
          <a:p>
            <a:r>
              <a:rPr lang="en-US" dirty="0"/>
              <a:t>Debtor's financial problems: an insolvent company</a:t>
            </a:r>
          </a:p>
          <a:p>
            <a:r>
              <a:rPr lang="en-US" dirty="0"/>
              <a:t>Debtor's financial problems: filing for bankruptcy?</a:t>
            </a:r>
          </a:p>
          <a:p>
            <a:pPr marL="0" indent="0">
              <a:buNone/>
            </a:pPr>
            <a:endParaRPr lang="en-US" dirty="0"/>
          </a:p>
          <a:p>
            <a:r>
              <a:rPr lang="en-US" dirty="0"/>
              <a:t>Paying debtor and prevention of debtor's insolvency</a:t>
            </a:r>
          </a:p>
          <a:p>
            <a:r>
              <a:rPr lang="en-US" dirty="0"/>
              <a:t>Paying insolvent debtor</a:t>
            </a:r>
          </a:p>
          <a:p>
            <a:r>
              <a:rPr lang="en-US" dirty="0"/>
              <a:t>Non-paying debtor</a:t>
            </a:r>
          </a:p>
          <a:p>
            <a:r>
              <a:rPr lang="en-US" dirty="0"/>
              <a:t>Non-paying insolvent debtor</a:t>
            </a:r>
          </a:p>
        </p:txBody>
      </p:sp>
      <p:sp>
        <p:nvSpPr>
          <p:cNvPr id="4" name="Zástupný symbol pro číslo snímku 3">
            <a:extLst>
              <a:ext uri="{FF2B5EF4-FFF2-40B4-BE49-F238E27FC236}">
                <a16:creationId xmlns:a16="http://schemas.microsoft.com/office/drawing/2014/main" id="{2750667E-AB39-42F9-9F54-9B9C8847FD4E}"/>
              </a:ext>
            </a:extLst>
          </p:cNvPr>
          <p:cNvSpPr>
            <a:spLocks noGrp="1"/>
          </p:cNvSpPr>
          <p:nvPr>
            <p:ph type="sldNum" sz="quarter" idx="11"/>
          </p:nvPr>
        </p:nvSpPr>
        <p:spPr/>
        <p:txBody>
          <a:bodyPr/>
          <a:lstStyle/>
          <a:p>
            <a:pPr>
              <a:defRPr/>
            </a:pPr>
            <a:fld id="{A648BF16-D0BE-4761-B583-EA61694EB10F}" type="slidenum">
              <a:rPr lang="en-US" smtClean="0"/>
              <a:pPr>
                <a:defRPr/>
              </a:pPr>
              <a:t>2</a:t>
            </a:fld>
            <a:endParaRPr lang="en-US"/>
          </a:p>
        </p:txBody>
      </p:sp>
      <p:sp>
        <p:nvSpPr>
          <p:cNvPr id="5" name="Obdélník 4">
            <a:extLst>
              <a:ext uri="{FF2B5EF4-FFF2-40B4-BE49-F238E27FC236}">
                <a16:creationId xmlns:a16="http://schemas.microsoft.com/office/drawing/2014/main" id="{F27EEEC6-72CF-4C59-96B4-CB04C7803FBC}"/>
              </a:ext>
            </a:extLst>
          </p:cNvPr>
          <p:cNvSpPr/>
          <p:nvPr/>
        </p:nvSpPr>
        <p:spPr>
          <a:xfrm>
            <a:off x="395536" y="5373216"/>
            <a:ext cx="8424936" cy="8624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4320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Fundamental</a:t>
            </a:r>
            <a:r>
              <a:rPr lang="sk-SK" dirty="0"/>
              <a:t> </a:t>
            </a:r>
            <a:r>
              <a:rPr lang="sk-SK" dirty="0" err="1"/>
              <a:t>regulations</a:t>
            </a:r>
            <a:r>
              <a:rPr lang="sk-SK" dirty="0"/>
              <a:t> 	</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3</a:t>
            </a:fld>
            <a:endParaRPr lang="en-US"/>
          </a:p>
        </p:txBody>
      </p:sp>
      <p:sp>
        <p:nvSpPr>
          <p:cNvPr id="5" name="Zástupný symbol pro obsah 4"/>
          <p:cNvSpPr>
            <a:spLocks noGrp="1"/>
          </p:cNvSpPr>
          <p:nvPr>
            <p:ph idx="1"/>
          </p:nvPr>
        </p:nvSpPr>
        <p:spPr/>
        <p:txBody>
          <a:bodyPr/>
          <a:lstStyle/>
          <a:p>
            <a:pPr>
              <a:spcBef>
                <a:spcPts val="600"/>
              </a:spcBef>
              <a:spcAft>
                <a:spcPts val="600"/>
              </a:spcAft>
            </a:pPr>
            <a:r>
              <a:rPr lang="en-US" dirty="0"/>
              <a:t>Commercial Code</a:t>
            </a:r>
            <a:endParaRPr lang="sk-SK" dirty="0"/>
          </a:p>
          <a:p>
            <a:pPr>
              <a:spcBef>
                <a:spcPts val="600"/>
              </a:spcBef>
              <a:spcAft>
                <a:spcPts val="600"/>
              </a:spcAft>
            </a:pPr>
            <a:r>
              <a:rPr lang="en-US" dirty="0"/>
              <a:t>Act No. 7/2005 Coll. on bankruptcy and restructuring</a:t>
            </a:r>
            <a:endParaRPr lang="sk-SK" dirty="0"/>
          </a:p>
          <a:p>
            <a:pPr>
              <a:spcBef>
                <a:spcPts val="600"/>
              </a:spcBef>
              <a:spcAft>
                <a:spcPts val="600"/>
              </a:spcAft>
            </a:pPr>
            <a:r>
              <a:rPr lang="en-US" dirty="0"/>
              <a:t>Decree No</a:t>
            </a:r>
            <a:r>
              <a:rPr lang="cs-CZ" dirty="0"/>
              <a:t>.</a:t>
            </a:r>
            <a:r>
              <a:rPr lang="en-US" dirty="0"/>
              <a:t> 643/2005 Coll. laying down details on the method of determining cash-flow insolvency and balance-sheet insolvency</a:t>
            </a:r>
          </a:p>
          <a:p>
            <a:pPr>
              <a:spcBef>
                <a:spcPts val="600"/>
              </a:spcBef>
              <a:spcAft>
                <a:spcPts val="600"/>
              </a:spcAft>
            </a:pPr>
            <a:r>
              <a:rPr lang="en-US" dirty="0"/>
              <a:t>Decree No. 665/2005 Coll. implementing certain provisions of Act No. 7/2005 Coll. on bankruptcy and restructuring</a:t>
            </a:r>
            <a:endParaRPr lang="sk-SK" dirty="0"/>
          </a:p>
          <a:p>
            <a:pPr>
              <a:spcBef>
                <a:spcPts val="600"/>
              </a:spcBef>
              <a:spcAft>
                <a:spcPts val="600"/>
              </a:spcAft>
            </a:pPr>
            <a:endParaRPr lang="sk-SK" dirty="0"/>
          </a:p>
          <a:p>
            <a:pPr>
              <a:spcBef>
                <a:spcPts val="600"/>
              </a:spcBef>
              <a:spcAft>
                <a:spcPts val="600"/>
              </a:spcAft>
            </a:pPr>
            <a:endParaRPr lang="cs-CZ" dirty="0"/>
          </a:p>
        </p:txBody>
      </p:sp>
      <p:sp>
        <p:nvSpPr>
          <p:cNvPr id="6" name="Obdélník 5">
            <a:extLst>
              <a:ext uri="{FF2B5EF4-FFF2-40B4-BE49-F238E27FC236}">
                <a16:creationId xmlns:a16="http://schemas.microsoft.com/office/drawing/2014/main" id="{579F38F2-8A23-4D3D-A180-068B12B8B335}"/>
              </a:ext>
            </a:extLst>
          </p:cNvPr>
          <p:cNvSpPr/>
          <p:nvPr/>
        </p:nvSpPr>
        <p:spPr>
          <a:xfrm>
            <a:off x="395536" y="5373216"/>
            <a:ext cx="8424936" cy="8624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80001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Basic</a:t>
            </a:r>
            <a:r>
              <a:rPr lang="sk-SK" dirty="0"/>
              <a:t> </a:t>
            </a:r>
            <a:r>
              <a:rPr lang="sk-SK" dirty="0" err="1"/>
              <a:t>concepts</a:t>
            </a:r>
            <a:r>
              <a:rPr lang="sk-SK" dirty="0"/>
              <a:t>	</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4</a:t>
            </a:fld>
            <a:endParaRPr lang="en-US"/>
          </a:p>
        </p:txBody>
      </p:sp>
      <p:sp>
        <p:nvSpPr>
          <p:cNvPr id="5" name="Zástupný symbol pro obsah 4"/>
          <p:cNvSpPr>
            <a:spLocks noGrp="1"/>
          </p:cNvSpPr>
          <p:nvPr>
            <p:ph idx="1"/>
          </p:nvPr>
        </p:nvSpPr>
        <p:spPr/>
        <p:txBody>
          <a:bodyPr/>
          <a:lstStyle/>
          <a:p>
            <a:pPr>
              <a:spcBef>
                <a:spcPts val="600"/>
              </a:spcBef>
              <a:spcAft>
                <a:spcPts val="600"/>
              </a:spcAft>
            </a:pPr>
            <a:r>
              <a:rPr lang="en-US" dirty="0"/>
              <a:t>Company </a:t>
            </a:r>
            <a:r>
              <a:rPr lang="en-GB" dirty="0"/>
              <a:t>“</a:t>
            </a:r>
            <a:r>
              <a:rPr lang="en-US" dirty="0"/>
              <a:t>in crisis”</a:t>
            </a:r>
          </a:p>
          <a:p>
            <a:pPr>
              <a:spcBef>
                <a:spcPts val="600"/>
              </a:spcBef>
              <a:spcAft>
                <a:spcPts val="600"/>
              </a:spcAft>
            </a:pPr>
            <a:r>
              <a:rPr lang="en-US" dirty="0"/>
              <a:t>Insolvency: debtor’s cash-flow insolvency </a:t>
            </a:r>
          </a:p>
          <a:p>
            <a:pPr>
              <a:spcBef>
                <a:spcPts val="600"/>
              </a:spcBef>
              <a:spcAft>
                <a:spcPts val="600"/>
              </a:spcAft>
            </a:pPr>
            <a:r>
              <a:rPr lang="en-US" dirty="0"/>
              <a:t>Insolvency: debtor’s balance-sheet insolvency</a:t>
            </a:r>
          </a:p>
          <a:p>
            <a:pPr>
              <a:spcBef>
                <a:spcPts val="600"/>
              </a:spcBef>
              <a:spcAft>
                <a:spcPts val="600"/>
              </a:spcAft>
            </a:pPr>
            <a:r>
              <a:rPr lang="en-US" dirty="0"/>
              <a:t>Insolvency: insufficient assets to cover the bankruptcy costs</a:t>
            </a:r>
          </a:p>
          <a:p>
            <a:pPr>
              <a:spcBef>
                <a:spcPts val="600"/>
              </a:spcBef>
              <a:spcAft>
                <a:spcPts val="600"/>
              </a:spcAft>
            </a:pPr>
            <a:endParaRPr lang="sk-SK" dirty="0"/>
          </a:p>
          <a:p>
            <a:pPr>
              <a:spcBef>
                <a:spcPts val="600"/>
              </a:spcBef>
              <a:spcAft>
                <a:spcPts val="600"/>
              </a:spcAft>
            </a:pPr>
            <a:endParaRPr lang="cs-CZ" dirty="0"/>
          </a:p>
        </p:txBody>
      </p:sp>
    </p:spTree>
    <p:extLst>
      <p:ext uri="{BB962C8B-B14F-4D97-AF65-F5344CB8AC3E}">
        <p14:creationId xmlns:p14="http://schemas.microsoft.com/office/powerpoint/2010/main" val="782402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Company in crisis</a:t>
            </a:r>
            <a:r>
              <a:rPr lang="sk-SK" dirty="0"/>
              <a:t>	</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5</a:t>
            </a:fld>
            <a:endParaRPr lang="en-US"/>
          </a:p>
        </p:txBody>
      </p:sp>
      <p:sp>
        <p:nvSpPr>
          <p:cNvPr id="5" name="Zástupný symbol pro obsah 4"/>
          <p:cNvSpPr>
            <a:spLocks noGrp="1"/>
          </p:cNvSpPr>
          <p:nvPr>
            <p:ph idx="1"/>
          </p:nvPr>
        </p:nvSpPr>
        <p:spPr/>
        <p:txBody>
          <a:bodyPr/>
          <a:lstStyle/>
          <a:p>
            <a:pPr algn="just"/>
            <a:r>
              <a:rPr lang="en-US" b="0" i="0" dirty="0">
                <a:effectLst/>
                <a:latin typeface="Open Sans"/>
              </a:rPr>
              <a:t>if the company is bankrupt or threatened with bankruptcy</a:t>
            </a:r>
          </a:p>
          <a:p>
            <a:pPr algn="just"/>
            <a:r>
              <a:rPr lang="en-US" b="0" i="0" dirty="0">
                <a:effectLst/>
                <a:latin typeface="Open Sans"/>
              </a:rPr>
              <a:t>the threat of bankruptcy</a:t>
            </a:r>
            <a:r>
              <a:rPr lang="sk-SK" b="0" i="0" dirty="0">
                <a:effectLst/>
                <a:latin typeface="Open Sans"/>
              </a:rPr>
              <a:t>,</a:t>
            </a:r>
            <a:r>
              <a:rPr lang="en-US" b="0" i="0" dirty="0">
                <a:effectLst/>
                <a:latin typeface="Open Sans"/>
              </a:rPr>
              <a:t> if</a:t>
            </a:r>
            <a:r>
              <a:rPr lang="sk-SK" b="0" i="0" dirty="0">
                <a:effectLst/>
                <a:latin typeface="Open Sans"/>
              </a:rPr>
              <a:t> </a:t>
            </a:r>
          </a:p>
          <a:p>
            <a:pPr algn="just"/>
            <a:endParaRPr lang="sk-SK" dirty="0">
              <a:latin typeface="Open Sans"/>
            </a:endParaRPr>
          </a:p>
          <a:p>
            <a:pPr algn="just"/>
            <a:r>
              <a:rPr lang="en-US" b="0" i="0" dirty="0">
                <a:effectLst/>
                <a:latin typeface="Open Sans"/>
              </a:rPr>
              <a:t>consequences: management must seek to avert a crisis</a:t>
            </a:r>
          </a:p>
          <a:p>
            <a:pPr algn="just"/>
            <a:r>
              <a:rPr lang="en-US" b="0" i="0" dirty="0">
                <a:effectLst/>
                <a:latin typeface="Open Sans"/>
              </a:rPr>
              <a:t>Performance in lieu of own funds (PILF) - 2 definitions:</a:t>
            </a:r>
            <a:endParaRPr lang="sk-SK" b="0" i="0" dirty="0">
              <a:effectLst/>
              <a:latin typeface="Open Sans"/>
            </a:endParaRPr>
          </a:p>
          <a:p>
            <a:pPr marL="914400" lvl="1" indent="-514350" algn="just">
              <a:buAutoNum type="romanLcParenBoth"/>
            </a:pPr>
            <a:r>
              <a:rPr lang="en-US" sz="1900" b="0" i="0" dirty="0">
                <a:effectLst/>
                <a:latin typeface="Open Sans"/>
              </a:rPr>
              <a:t>Loan/similar performance provided to a company in crisis. </a:t>
            </a:r>
            <a:br>
              <a:rPr lang="cs-CZ" sz="1900" b="0" i="0" dirty="0">
                <a:effectLst/>
                <a:latin typeface="Open Sans"/>
              </a:rPr>
            </a:br>
            <a:r>
              <a:rPr lang="en-US" sz="1900" b="0" i="0" dirty="0">
                <a:effectLst/>
                <a:latin typeface="Open Sans"/>
              </a:rPr>
              <a:t>Also, performance provided before the crisis, if maturity was postponed/extended during the crisis.</a:t>
            </a:r>
            <a:endParaRPr lang="sk-SK" sz="1900" b="0" i="0" dirty="0">
              <a:effectLst/>
              <a:latin typeface="Open Sans" panose="020B0606030504020204" pitchFamily="34" charset="0"/>
            </a:endParaRPr>
          </a:p>
          <a:p>
            <a:pPr marL="914400" lvl="1" indent="-514350" algn="just">
              <a:buAutoNum type="romanLcParenBoth"/>
            </a:pPr>
            <a:r>
              <a:rPr lang="en-US" sz="1900" b="0" i="0" dirty="0">
                <a:effectLst/>
                <a:latin typeface="Open Sans"/>
              </a:rPr>
              <a:t>Performance provided by a related party (Art. 67c (2) CC)</a:t>
            </a:r>
            <a:endParaRPr lang="sk-SK" sz="1900" b="0" i="0" dirty="0">
              <a:effectLst/>
              <a:latin typeface="Open Sans"/>
            </a:endParaRPr>
          </a:p>
          <a:p>
            <a:endParaRPr lang="cs-CZ" dirty="0"/>
          </a:p>
        </p:txBody>
      </p:sp>
      <p:sp>
        <p:nvSpPr>
          <p:cNvPr id="6" name="Šipka: dolů 2">
            <a:extLst>
              <a:ext uri="{FF2B5EF4-FFF2-40B4-BE49-F238E27FC236}">
                <a16:creationId xmlns:a16="http://schemas.microsoft.com/office/drawing/2014/main" id="{C2A47039-C510-46B1-B0B5-EF9334CD3E9E}"/>
              </a:ext>
            </a:extLst>
          </p:cNvPr>
          <p:cNvSpPr/>
          <p:nvPr/>
        </p:nvSpPr>
        <p:spPr>
          <a:xfrm rot="16200000">
            <a:off x="4475101" y="5301208"/>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BlokTextu 6">
            <a:extLst>
              <a:ext uri="{FF2B5EF4-FFF2-40B4-BE49-F238E27FC236}">
                <a16:creationId xmlns:a16="http://schemas.microsoft.com/office/drawing/2014/main" id="{99D33CA1-62CC-4124-B11D-87B058B3E21A}"/>
              </a:ext>
            </a:extLst>
          </p:cNvPr>
          <p:cNvSpPr txBox="1"/>
          <p:nvPr/>
        </p:nvSpPr>
        <p:spPr>
          <a:xfrm>
            <a:off x="3995936" y="4941168"/>
            <a:ext cx="1296144" cy="369332"/>
          </a:xfrm>
          <a:prstGeom prst="rect">
            <a:avLst/>
          </a:prstGeom>
          <a:noFill/>
        </p:spPr>
        <p:txBody>
          <a:bodyPr wrap="square" rtlCol="0">
            <a:spAutoFit/>
          </a:bodyPr>
          <a:lstStyle/>
          <a:p>
            <a:r>
              <a:rPr lang="en-US" dirty="0"/>
              <a:t>insolvency</a:t>
            </a:r>
            <a:endParaRPr lang="sk-SK" dirty="0"/>
          </a:p>
        </p:txBody>
      </p:sp>
      <p:sp>
        <p:nvSpPr>
          <p:cNvPr id="8" name="Šipka: dolů 2">
            <a:extLst>
              <a:ext uri="{FF2B5EF4-FFF2-40B4-BE49-F238E27FC236}">
                <a16:creationId xmlns:a16="http://schemas.microsoft.com/office/drawing/2014/main" id="{6508CCD8-7931-42DC-B37D-326C2F71B442}"/>
              </a:ext>
            </a:extLst>
          </p:cNvPr>
          <p:cNvSpPr/>
          <p:nvPr/>
        </p:nvSpPr>
        <p:spPr>
          <a:xfrm>
            <a:off x="5292080" y="531057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BlokTextu 8">
            <a:extLst>
              <a:ext uri="{FF2B5EF4-FFF2-40B4-BE49-F238E27FC236}">
                <a16:creationId xmlns:a16="http://schemas.microsoft.com/office/drawing/2014/main" id="{E8A998D4-3C09-40D7-A682-25AF741C68E1}"/>
              </a:ext>
            </a:extLst>
          </p:cNvPr>
          <p:cNvSpPr txBox="1"/>
          <p:nvPr/>
        </p:nvSpPr>
        <p:spPr>
          <a:xfrm>
            <a:off x="5220072" y="4584419"/>
            <a:ext cx="1944216" cy="646331"/>
          </a:xfrm>
          <a:prstGeom prst="rect">
            <a:avLst/>
          </a:prstGeom>
          <a:noFill/>
        </p:spPr>
        <p:txBody>
          <a:bodyPr wrap="square" rtlCol="0">
            <a:spAutoFit/>
          </a:bodyPr>
          <a:lstStyle/>
          <a:p>
            <a:r>
              <a:rPr lang="en-US" dirty="0"/>
              <a:t>bankruptcy and restructuring</a:t>
            </a:r>
            <a:endParaRPr lang="sk-SK" dirty="0"/>
          </a:p>
        </p:txBody>
      </p:sp>
      <mc:AlternateContent xmlns:mc="http://schemas.openxmlformats.org/markup-compatibility/2006" xmlns:a14="http://schemas.microsoft.com/office/drawing/2010/main">
        <mc:Choice Requires="a14">
          <p:sp>
            <p:nvSpPr>
              <p:cNvPr id="3" name="BlokTextu 2">
                <a:extLst>
                  <a:ext uri="{FF2B5EF4-FFF2-40B4-BE49-F238E27FC236}">
                    <a16:creationId xmlns:a16="http://schemas.microsoft.com/office/drawing/2014/main" id="{BB8EEAEB-E2B4-4DAF-9B7E-67864EFF1236}"/>
                  </a:ext>
                </a:extLst>
              </p:cNvPr>
              <p:cNvSpPr txBox="1"/>
              <p:nvPr/>
            </p:nvSpPr>
            <p:spPr>
              <a:xfrm>
                <a:off x="3995936" y="1314283"/>
                <a:ext cx="2956008" cy="94391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sk-SK" b="0" i="1" smtClean="0">
                              <a:latin typeface="Cambria Math" panose="02040503050406030204" pitchFamily="18" charset="0"/>
                            </a:rPr>
                          </m:ctrlPr>
                        </m:fPr>
                        <m:num>
                          <m:r>
                            <a:rPr lang="en-US" b="0" i="1" smtClean="0">
                              <a:latin typeface="Cambria Math" panose="02040503050406030204" pitchFamily="18" charset="0"/>
                            </a:rPr>
                            <m:t>𝑜𝑤𝑛𝑒𝑟𝑠h𝑖𝑝</m:t>
                          </m:r>
                          <m:r>
                            <a:rPr lang="en-US" b="0" i="1" smtClean="0">
                              <a:latin typeface="Cambria Math" panose="02040503050406030204" pitchFamily="18" charset="0"/>
                            </a:rPr>
                            <m:t> </m:t>
                          </m:r>
                          <m:r>
                            <a:rPr lang="en-US" b="0" i="1" smtClean="0">
                              <a:latin typeface="Cambria Math" panose="02040503050406030204" pitchFamily="18" charset="0"/>
                            </a:rPr>
                            <m:t>𝑒𝑞𝑢𝑖𝑡𝑦</m:t>
                          </m:r>
                        </m:num>
                        <m:den>
                          <m:r>
                            <a:rPr lang="en-US" b="0" i="1" smtClean="0">
                              <a:latin typeface="Cambria Math" panose="02040503050406030204" pitchFamily="18" charset="0"/>
                            </a:rPr>
                            <m:t>𝑝𝑎𝑦𝑎𝑏𝑙𝑒𝑠</m:t>
                          </m:r>
                        </m:den>
                      </m:f>
                      <m:r>
                        <a:rPr lang="en-US" b="0" i="1" smtClean="0">
                          <a:latin typeface="Cambria Math" panose="02040503050406030204" pitchFamily="18" charset="0"/>
                        </a:rPr>
                        <m:t>&lt;</m:t>
                      </m:r>
                      <m:f>
                        <m:fPr>
                          <m:ctrlPr>
                            <a:rPr lang="sk-SK" b="0" i="1" smtClean="0">
                              <a:latin typeface="Cambria Math" panose="02040503050406030204" pitchFamily="18" charset="0"/>
                            </a:rPr>
                          </m:ctrlPr>
                        </m:fPr>
                        <m:num>
                          <m:r>
                            <a:rPr lang="sk-SK" b="0" i="1" smtClean="0">
                              <a:latin typeface="Cambria Math" panose="02040503050406030204" pitchFamily="18" charset="0"/>
                            </a:rPr>
                            <m:t>8</m:t>
                          </m:r>
                        </m:num>
                        <m:den>
                          <m:r>
                            <a:rPr lang="sk-SK" b="0" i="1" smtClean="0">
                              <a:latin typeface="Cambria Math" panose="02040503050406030204" pitchFamily="18" charset="0"/>
                            </a:rPr>
                            <m:t>100</m:t>
                          </m:r>
                        </m:den>
                      </m:f>
                    </m:oMath>
                  </m:oMathPara>
                </a14:m>
                <a:endParaRPr lang="sk-SK" b="0" dirty="0"/>
              </a:p>
              <a:p>
                <a:endParaRPr lang="sk-SK" dirty="0"/>
              </a:p>
            </p:txBody>
          </p:sp>
        </mc:Choice>
        <mc:Fallback xmlns="">
          <p:sp>
            <p:nvSpPr>
              <p:cNvPr id="3" name="BlokTextu 2">
                <a:extLst>
                  <a:ext uri="{FF2B5EF4-FFF2-40B4-BE49-F238E27FC236}">
                    <a16:creationId xmlns:a16="http://schemas.microsoft.com/office/drawing/2014/main" id="{BB8EEAEB-E2B4-4DAF-9B7E-67864EFF1236}"/>
                  </a:ext>
                </a:extLst>
              </p:cNvPr>
              <p:cNvSpPr txBox="1">
                <a:spLocks noRot="1" noChangeAspect="1" noMove="1" noResize="1" noEditPoints="1" noAdjustHandles="1" noChangeArrowheads="1" noChangeShapeType="1" noTextEdit="1"/>
              </p:cNvSpPr>
              <p:nvPr/>
            </p:nvSpPr>
            <p:spPr>
              <a:xfrm>
                <a:off x="3995936" y="1314283"/>
                <a:ext cx="2956008" cy="943913"/>
              </a:xfrm>
              <a:prstGeom prst="rect">
                <a:avLst/>
              </a:prstGeom>
              <a:blipFill>
                <a:blip r:embed="rId2"/>
                <a:stretch>
                  <a:fillRect/>
                </a:stretch>
              </a:blipFill>
            </p:spPr>
            <p:txBody>
              <a:bodyPr/>
              <a:lstStyle/>
              <a:p>
                <a:r>
                  <a:rPr lang="sk-SK">
                    <a:noFill/>
                  </a:rPr>
                  <a:t> </a:t>
                </a:r>
              </a:p>
            </p:txBody>
          </p:sp>
        </mc:Fallback>
      </mc:AlternateContent>
      <p:sp>
        <p:nvSpPr>
          <p:cNvPr id="10" name="BlokTextu 9">
            <a:extLst>
              <a:ext uri="{FF2B5EF4-FFF2-40B4-BE49-F238E27FC236}">
                <a16:creationId xmlns:a16="http://schemas.microsoft.com/office/drawing/2014/main" id="{C76C7C54-1932-453D-829F-620B63B963FD}"/>
              </a:ext>
            </a:extLst>
          </p:cNvPr>
          <p:cNvSpPr txBox="1"/>
          <p:nvPr/>
        </p:nvSpPr>
        <p:spPr>
          <a:xfrm>
            <a:off x="2273300" y="4690880"/>
            <a:ext cx="1883321" cy="646331"/>
          </a:xfrm>
          <a:prstGeom prst="rect">
            <a:avLst/>
          </a:prstGeom>
          <a:noFill/>
        </p:spPr>
        <p:txBody>
          <a:bodyPr wrap="square" rtlCol="0">
            <a:spAutoFit/>
          </a:bodyPr>
          <a:lstStyle/>
          <a:p>
            <a:r>
              <a:rPr lang="en-US" dirty="0"/>
              <a:t>company </a:t>
            </a:r>
            <a:br>
              <a:rPr lang="cs-CZ" dirty="0"/>
            </a:br>
            <a:r>
              <a:rPr lang="en-US" dirty="0"/>
              <a:t>in crisis</a:t>
            </a:r>
            <a:endParaRPr lang="sk-SK" dirty="0"/>
          </a:p>
        </p:txBody>
      </p:sp>
      <p:sp>
        <p:nvSpPr>
          <p:cNvPr id="11" name="Šipka: dolů 2">
            <a:extLst>
              <a:ext uri="{FF2B5EF4-FFF2-40B4-BE49-F238E27FC236}">
                <a16:creationId xmlns:a16="http://schemas.microsoft.com/office/drawing/2014/main" id="{67889468-4C1D-4D0F-9A5B-9C6E5D6730D0}"/>
              </a:ext>
            </a:extLst>
          </p:cNvPr>
          <p:cNvSpPr/>
          <p:nvPr/>
        </p:nvSpPr>
        <p:spPr>
          <a:xfrm rot="16200000">
            <a:off x="2519772" y="531057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2685313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Company in crisis</a:t>
            </a:r>
            <a:r>
              <a:rPr lang="sk-SK" dirty="0"/>
              <a:t>	</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6</a:t>
            </a:fld>
            <a:endParaRPr lang="en-US"/>
          </a:p>
        </p:txBody>
      </p:sp>
      <p:sp>
        <p:nvSpPr>
          <p:cNvPr id="5" name="Zástupný symbol pro obsah 4"/>
          <p:cNvSpPr>
            <a:spLocks noGrp="1"/>
          </p:cNvSpPr>
          <p:nvPr>
            <p:ph idx="1"/>
          </p:nvPr>
        </p:nvSpPr>
        <p:spPr/>
        <p:txBody>
          <a:bodyPr/>
          <a:lstStyle/>
          <a:p>
            <a:pPr algn="just">
              <a:spcBef>
                <a:spcPts val="600"/>
              </a:spcBef>
              <a:spcAft>
                <a:spcPts val="600"/>
              </a:spcAft>
            </a:pPr>
            <a:r>
              <a:rPr lang="en-US" b="0" i="0" dirty="0">
                <a:effectLst/>
                <a:latin typeface="Open Sans"/>
              </a:rPr>
              <a:t>PILF (+accessory and contractual penalty) cannot be recovered during crisis/by providing the company would fall into crisis. </a:t>
            </a:r>
          </a:p>
          <a:p>
            <a:pPr algn="just">
              <a:spcBef>
                <a:spcPts val="600"/>
              </a:spcBef>
              <a:spcAft>
                <a:spcPts val="600"/>
              </a:spcAft>
            </a:pPr>
            <a:r>
              <a:rPr lang="en-US" b="0" i="0" dirty="0">
                <a:effectLst/>
                <a:latin typeface="Open Sans"/>
              </a:rPr>
              <a:t>The reimbursed performance must be claimed back by the management (+ management guarantee)</a:t>
            </a:r>
          </a:p>
          <a:p>
            <a:pPr algn="just">
              <a:spcBef>
                <a:spcPts val="600"/>
              </a:spcBef>
              <a:spcAft>
                <a:spcPts val="600"/>
              </a:spcAft>
            </a:pPr>
            <a:r>
              <a:rPr lang="en-US" b="0" i="0" dirty="0">
                <a:effectLst/>
                <a:latin typeface="Open Sans"/>
              </a:rPr>
              <a:t>If PILF is secured by a guarantee/lien/other security, the creditor can satisfy itself from the guarantee directly without first having to claim from the company (priority of satisfaction)</a:t>
            </a:r>
            <a:endParaRPr lang="sk-SK" b="0" i="0" dirty="0">
              <a:effectLst/>
              <a:latin typeface="Open Sans"/>
            </a:endParaRPr>
          </a:p>
          <a:p>
            <a:pPr>
              <a:spcBef>
                <a:spcPts val="600"/>
              </a:spcBef>
              <a:spcAft>
                <a:spcPts val="600"/>
              </a:spcAft>
            </a:pPr>
            <a:endParaRPr lang="sk-SK" dirty="0"/>
          </a:p>
          <a:p>
            <a:pPr>
              <a:spcBef>
                <a:spcPts val="600"/>
              </a:spcBef>
              <a:spcAft>
                <a:spcPts val="600"/>
              </a:spcAft>
            </a:pPr>
            <a:endParaRPr lang="cs-CZ" dirty="0"/>
          </a:p>
        </p:txBody>
      </p:sp>
      <p:sp>
        <p:nvSpPr>
          <p:cNvPr id="10" name="BlokTextu 9">
            <a:extLst>
              <a:ext uri="{FF2B5EF4-FFF2-40B4-BE49-F238E27FC236}">
                <a16:creationId xmlns:a16="http://schemas.microsoft.com/office/drawing/2014/main" id="{C76C7C54-1932-453D-829F-620B63B963FD}"/>
              </a:ext>
            </a:extLst>
          </p:cNvPr>
          <p:cNvSpPr txBox="1"/>
          <p:nvPr/>
        </p:nvSpPr>
        <p:spPr>
          <a:xfrm>
            <a:off x="2411013" y="4618002"/>
            <a:ext cx="1883321" cy="646331"/>
          </a:xfrm>
          <a:prstGeom prst="rect">
            <a:avLst/>
          </a:prstGeom>
          <a:noFill/>
        </p:spPr>
        <p:txBody>
          <a:bodyPr wrap="square" rtlCol="0">
            <a:spAutoFit/>
          </a:bodyPr>
          <a:lstStyle/>
          <a:p>
            <a:r>
              <a:rPr lang="en-US" dirty="0"/>
              <a:t>company in crisis</a:t>
            </a:r>
            <a:endParaRPr lang="sk-SK" dirty="0"/>
          </a:p>
        </p:txBody>
      </p:sp>
      <p:sp>
        <p:nvSpPr>
          <p:cNvPr id="11" name="Šipka: dolů 2">
            <a:extLst>
              <a:ext uri="{FF2B5EF4-FFF2-40B4-BE49-F238E27FC236}">
                <a16:creationId xmlns:a16="http://schemas.microsoft.com/office/drawing/2014/main" id="{67889468-4C1D-4D0F-9A5B-9C6E5D6730D0}"/>
              </a:ext>
            </a:extLst>
          </p:cNvPr>
          <p:cNvSpPr/>
          <p:nvPr/>
        </p:nvSpPr>
        <p:spPr>
          <a:xfrm rot="16200000">
            <a:off x="2519772" y="5310570"/>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4213474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a:t>
            </a:r>
            <a:r>
              <a:rPr lang="sk-SK" dirty="0" err="1"/>
              <a:t>ash-flow</a:t>
            </a:r>
            <a:r>
              <a:rPr lang="sk-SK" dirty="0"/>
              <a:t> </a:t>
            </a:r>
            <a:r>
              <a:rPr lang="sk-SK" dirty="0" err="1"/>
              <a:t>insolvency</a:t>
            </a:r>
            <a:r>
              <a:rPr lang="en-US" dirty="0"/>
              <a:t> </a:t>
            </a:r>
            <a:endParaRPr lang="sk-SK"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7</a:t>
            </a:fld>
            <a:endParaRPr lang="en-US"/>
          </a:p>
        </p:txBody>
      </p:sp>
      <p:sp>
        <p:nvSpPr>
          <p:cNvPr id="5" name="Zástupný symbol pro obsah 4"/>
          <p:cNvSpPr>
            <a:spLocks noGrp="1"/>
          </p:cNvSpPr>
          <p:nvPr>
            <p:ph idx="1"/>
          </p:nvPr>
        </p:nvSpPr>
        <p:spPr/>
        <p:txBody>
          <a:bodyPr/>
          <a:lstStyle/>
          <a:p>
            <a:r>
              <a:rPr lang="en-US" dirty="0">
                <a:latin typeface="Open Sans"/>
              </a:rPr>
              <a:t>The inability of a legal entity to meet at least two monetary obligations to more than one creditor 30 days past due.</a:t>
            </a:r>
          </a:p>
          <a:p>
            <a:r>
              <a:rPr lang="en-US" dirty="0">
                <a:latin typeface="Open Sans"/>
              </a:rPr>
              <a:t>Consequence: the creditor is entitled to file for bankruptcy</a:t>
            </a:r>
          </a:p>
          <a:p>
            <a:pPr algn="just"/>
            <a:r>
              <a:rPr lang="en-US" dirty="0">
                <a:latin typeface="Open Sans"/>
              </a:rPr>
              <a:t>Creditor's petition to declare bankruptcy on the debtor's assets: (i) petition, (ii) written demand for payment, (iii) identify the other creditor, (iv) prove the claim (e.g. court decision, auditor's certificate), (v) advance payment of €1,500 (group of 5+ employees is exempt)</a:t>
            </a:r>
          </a:p>
          <a:p>
            <a:pPr algn="just"/>
            <a:r>
              <a:rPr lang="en-US" dirty="0">
                <a:latin typeface="Open Sans"/>
              </a:rPr>
              <a:t>The debtor either (i) certifies solvency, or (ii) certifies that the claims are disputable, or (iii) pays, </a:t>
            </a:r>
            <a:r>
              <a:rPr lang="sk-SK" dirty="0">
                <a:latin typeface="Open Sans"/>
              </a:rPr>
              <a:t>(iv) </a:t>
            </a:r>
            <a:r>
              <a:rPr lang="en-US" dirty="0">
                <a:latin typeface="Open Sans"/>
              </a:rPr>
              <a:t>otherwise the court will declare bankruptcy</a:t>
            </a:r>
            <a:endParaRPr lang="sk-SK" dirty="0">
              <a:latin typeface="Open Sans"/>
            </a:endParaRPr>
          </a:p>
          <a:p>
            <a:endParaRPr lang="cs-CZ" dirty="0"/>
          </a:p>
        </p:txBody>
      </p:sp>
      <p:sp>
        <p:nvSpPr>
          <p:cNvPr id="7" name="BlokTextu 6">
            <a:extLst>
              <a:ext uri="{FF2B5EF4-FFF2-40B4-BE49-F238E27FC236}">
                <a16:creationId xmlns:a16="http://schemas.microsoft.com/office/drawing/2014/main" id="{99D33CA1-62CC-4124-B11D-87B058B3E21A}"/>
              </a:ext>
            </a:extLst>
          </p:cNvPr>
          <p:cNvSpPr txBox="1"/>
          <p:nvPr/>
        </p:nvSpPr>
        <p:spPr>
          <a:xfrm>
            <a:off x="3304481" y="4950013"/>
            <a:ext cx="2557264" cy="369332"/>
          </a:xfrm>
          <a:prstGeom prst="rect">
            <a:avLst/>
          </a:prstGeom>
          <a:noFill/>
        </p:spPr>
        <p:txBody>
          <a:bodyPr wrap="square" rtlCol="0">
            <a:spAutoFit/>
          </a:bodyPr>
          <a:lstStyle/>
          <a:p>
            <a:pPr algn="ctr"/>
            <a:r>
              <a:rPr lang="en-US" dirty="0"/>
              <a:t>Cash-flow insolvency </a:t>
            </a:r>
          </a:p>
        </p:txBody>
      </p:sp>
      <p:sp>
        <p:nvSpPr>
          <p:cNvPr id="8" name="Šipka: dolů 2">
            <a:extLst>
              <a:ext uri="{FF2B5EF4-FFF2-40B4-BE49-F238E27FC236}">
                <a16:creationId xmlns:a16="http://schemas.microsoft.com/office/drawing/2014/main" id="{6508CCD8-7931-42DC-B37D-326C2F71B442}"/>
              </a:ext>
            </a:extLst>
          </p:cNvPr>
          <p:cNvSpPr/>
          <p:nvPr/>
        </p:nvSpPr>
        <p:spPr>
          <a:xfrm>
            <a:off x="4466950" y="5287079"/>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2270942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a:t>
            </a:r>
            <a:r>
              <a:rPr lang="sk-SK" dirty="0" err="1"/>
              <a:t>alance-sheet</a:t>
            </a:r>
            <a:r>
              <a:rPr lang="sk-SK" dirty="0"/>
              <a:t> </a:t>
            </a:r>
            <a:r>
              <a:rPr lang="sk-SK" dirty="0" err="1"/>
              <a:t>insolvency</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8</a:t>
            </a:fld>
            <a:endParaRPr lang="en-US"/>
          </a:p>
        </p:txBody>
      </p:sp>
      <p:sp>
        <p:nvSpPr>
          <p:cNvPr id="5" name="Zástupný symbol pro obsah 4"/>
          <p:cNvSpPr>
            <a:spLocks noGrp="1"/>
          </p:cNvSpPr>
          <p:nvPr>
            <p:ph idx="1"/>
          </p:nvPr>
        </p:nvSpPr>
        <p:spPr/>
        <p:txBody>
          <a:bodyPr/>
          <a:lstStyle/>
          <a:p>
            <a:pPr algn="just"/>
            <a:r>
              <a:rPr lang="en-US" b="0" i="0" dirty="0">
                <a:effectLst/>
                <a:latin typeface="Open Sans"/>
              </a:rPr>
              <a:t>Balance-sheet insolvency = (i) is required to keep accounts, (ii) has more than one creditor, and (iii) the value of its liabilities exceeds the value of its assets (not counting subordinated liabilities or liabilities with regard to a related party).</a:t>
            </a:r>
          </a:p>
          <a:p>
            <a:pPr marL="0" indent="0" algn="just">
              <a:buNone/>
            </a:pPr>
            <a:endParaRPr lang="en-US" b="0" i="0" dirty="0">
              <a:effectLst/>
              <a:latin typeface="Open Sans"/>
            </a:endParaRPr>
          </a:p>
          <a:p>
            <a:pPr marL="0" indent="0" algn="just">
              <a:buNone/>
            </a:pPr>
            <a:endParaRPr lang="en-US" b="0" i="0" dirty="0">
              <a:effectLst/>
              <a:latin typeface="Open Sans"/>
            </a:endParaRPr>
          </a:p>
          <a:p>
            <a:pPr algn="just"/>
            <a:r>
              <a:rPr lang="en-US" b="0" i="0" dirty="0">
                <a:effectLst/>
                <a:latin typeface="Open Sans"/>
              </a:rPr>
              <a:t>Consequence: the debtor is required to file for bankruptcy within </a:t>
            </a:r>
            <a:br>
              <a:rPr lang="cs-CZ" b="0" i="0" dirty="0">
                <a:effectLst/>
                <a:latin typeface="Open Sans"/>
              </a:rPr>
            </a:br>
            <a:r>
              <a:rPr lang="en-US" b="0" i="0" dirty="0">
                <a:effectLst/>
                <a:latin typeface="Open Sans"/>
              </a:rPr>
              <a:t>30 days of when it became aware or, with the exercise of due diligence, could have become aware of its balance-sheet insolvency.</a:t>
            </a:r>
            <a:endParaRPr lang="sk-SK" b="0" i="0" dirty="0">
              <a:effectLst/>
              <a:latin typeface="Open Sans"/>
            </a:endParaRPr>
          </a:p>
          <a:p>
            <a:pPr algn="just"/>
            <a:endParaRPr lang="sk-SK" dirty="0">
              <a:latin typeface="Open Sans"/>
            </a:endParaRPr>
          </a:p>
          <a:p>
            <a:endParaRPr lang="cs-CZ" dirty="0"/>
          </a:p>
        </p:txBody>
      </p:sp>
      <p:sp>
        <p:nvSpPr>
          <p:cNvPr id="7" name="BlokTextu 6">
            <a:extLst>
              <a:ext uri="{FF2B5EF4-FFF2-40B4-BE49-F238E27FC236}">
                <a16:creationId xmlns:a16="http://schemas.microsoft.com/office/drawing/2014/main" id="{99D33CA1-62CC-4124-B11D-87B058B3E21A}"/>
              </a:ext>
            </a:extLst>
          </p:cNvPr>
          <p:cNvSpPr txBox="1"/>
          <p:nvPr/>
        </p:nvSpPr>
        <p:spPr>
          <a:xfrm>
            <a:off x="3124461" y="4917747"/>
            <a:ext cx="2917304" cy="369332"/>
          </a:xfrm>
          <a:prstGeom prst="rect">
            <a:avLst/>
          </a:prstGeom>
          <a:noFill/>
        </p:spPr>
        <p:txBody>
          <a:bodyPr wrap="square" rtlCol="0">
            <a:spAutoFit/>
          </a:bodyPr>
          <a:lstStyle/>
          <a:p>
            <a:pPr algn="ctr"/>
            <a:r>
              <a:rPr lang="en-US" dirty="0"/>
              <a:t>balance-sheet insolvency</a:t>
            </a:r>
          </a:p>
        </p:txBody>
      </p:sp>
      <p:sp>
        <p:nvSpPr>
          <p:cNvPr id="8" name="Šipka: dolů 2">
            <a:extLst>
              <a:ext uri="{FF2B5EF4-FFF2-40B4-BE49-F238E27FC236}">
                <a16:creationId xmlns:a16="http://schemas.microsoft.com/office/drawing/2014/main" id="{6508CCD8-7931-42DC-B37D-326C2F71B442}"/>
              </a:ext>
            </a:extLst>
          </p:cNvPr>
          <p:cNvSpPr/>
          <p:nvPr/>
        </p:nvSpPr>
        <p:spPr>
          <a:xfrm>
            <a:off x="4466950" y="5287079"/>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mc:AlternateContent xmlns:mc="http://schemas.openxmlformats.org/markup-compatibility/2006" xmlns:a14="http://schemas.microsoft.com/office/drawing/2010/main">
        <mc:Choice Requires="a14">
          <p:sp>
            <p:nvSpPr>
              <p:cNvPr id="9" name="BlokTextu 8">
                <a:extLst>
                  <a:ext uri="{FF2B5EF4-FFF2-40B4-BE49-F238E27FC236}">
                    <a16:creationId xmlns:a16="http://schemas.microsoft.com/office/drawing/2014/main" id="{F7BD2271-1799-4C98-8CE0-04C136A971B2}"/>
                  </a:ext>
                </a:extLst>
              </p:cNvPr>
              <p:cNvSpPr txBox="1"/>
              <p:nvPr/>
            </p:nvSpPr>
            <p:spPr>
              <a:xfrm>
                <a:off x="899592" y="2276872"/>
                <a:ext cx="7704856"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𝑙𝑖𝑎𝑏𝑖𝑙𝑖𝑡𝑒𝑠</m:t>
                      </m:r>
                      <m:r>
                        <a:rPr lang="sk-SK" i="1">
                          <a:latin typeface="Cambria Math" panose="02040503050406030204" pitchFamily="18" charset="0"/>
                        </a:rPr>
                        <m:t>−</m:t>
                      </m:r>
                      <m:r>
                        <a:rPr lang="en-US" i="1">
                          <a:latin typeface="Cambria Math" panose="02040503050406030204" pitchFamily="18" charset="0"/>
                        </a:rPr>
                        <m:t>𝑠𝑢𝑏𝑜𝑟𝑑𝑖𝑛𝑎𝑡𝑒𝑑</m:t>
                      </m:r>
                      <m:r>
                        <a:rPr lang="en-US" b="0" i="1" smtClean="0">
                          <a:latin typeface="Cambria Math" panose="02040503050406030204" pitchFamily="18" charset="0"/>
                        </a:rPr>
                        <m:t> </m:t>
                      </m:r>
                      <m:r>
                        <a:rPr lang="en-US" b="0" i="1" smtClean="0">
                          <a:latin typeface="Cambria Math" panose="02040503050406030204" pitchFamily="18" charset="0"/>
                        </a:rPr>
                        <m:t>𝑙𝑖𝑎𝑏𝑖𝑙𝑡𝑖𝑒𝑠</m:t>
                      </m:r>
                      <m:r>
                        <a:rPr lang="en-US" i="1">
                          <a:latin typeface="Cambria Math" panose="02040503050406030204" pitchFamily="18" charset="0"/>
                        </a:rPr>
                        <m:t>−</m:t>
                      </m:r>
                      <m:r>
                        <a:rPr lang="en-US" i="1">
                          <a:latin typeface="Cambria Math" panose="02040503050406030204" pitchFamily="18" charset="0"/>
                        </a:rPr>
                        <m:t>𝑟𝑒𝑙𝑎𝑡𝑒𝑑</m:t>
                      </m:r>
                      <m:r>
                        <a:rPr lang="en-US" i="1">
                          <a:latin typeface="Cambria Math" panose="02040503050406030204" pitchFamily="18" charset="0"/>
                        </a:rPr>
                        <m:t> </m:t>
                      </m:r>
                      <m:r>
                        <a:rPr lang="en-US" i="1">
                          <a:latin typeface="Cambria Math" panose="02040503050406030204" pitchFamily="18" charset="0"/>
                        </a:rPr>
                        <m:t>𝑝𝑎𝑟𝑡𝑦</m:t>
                      </m:r>
                      <m:r>
                        <a:rPr lang="en-US" i="1">
                          <a:latin typeface="Cambria Math" panose="02040503050406030204" pitchFamily="18" charset="0"/>
                        </a:rPr>
                        <m:t> </m:t>
                      </m:r>
                      <m:r>
                        <a:rPr lang="en-US" b="0" i="1" smtClean="0">
                          <a:latin typeface="Cambria Math" panose="02040503050406030204" pitchFamily="18" charset="0"/>
                        </a:rPr>
                        <m:t>𝑙𝑖𝑎𝑏𝑖𝑙𝑖𝑡𝑖𝑒𝑠</m:t>
                      </m:r>
                      <m:r>
                        <a:rPr lang="en-US" b="0" i="1" smtClean="0">
                          <a:latin typeface="Cambria Math" panose="02040503050406030204" pitchFamily="18" charset="0"/>
                        </a:rPr>
                        <m:t> &gt;</m:t>
                      </m:r>
                      <m:r>
                        <a:rPr lang="en-US" b="0" i="1" smtClean="0">
                          <a:latin typeface="Cambria Math" panose="02040503050406030204" pitchFamily="18" charset="0"/>
                        </a:rPr>
                        <m:t>𝑎𝑠𝑠𝑒𝑡𝑠</m:t>
                      </m:r>
                    </m:oMath>
                  </m:oMathPara>
                </a14:m>
                <a:endParaRPr lang="sk-SK" b="0" dirty="0"/>
              </a:p>
              <a:p>
                <a:endParaRPr lang="sk-SK" dirty="0"/>
              </a:p>
            </p:txBody>
          </p:sp>
        </mc:Choice>
        <mc:Fallback xmlns="">
          <p:sp>
            <p:nvSpPr>
              <p:cNvPr id="9" name="BlokTextu 8">
                <a:extLst>
                  <a:ext uri="{FF2B5EF4-FFF2-40B4-BE49-F238E27FC236}">
                    <a16:creationId xmlns:a16="http://schemas.microsoft.com/office/drawing/2014/main" id="{F7BD2271-1799-4C98-8CE0-04C136A971B2}"/>
                  </a:ext>
                </a:extLst>
              </p:cNvPr>
              <p:cNvSpPr txBox="1">
                <a:spLocks noRot="1" noChangeAspect="1" noMove="1" noResize="1" noEditPoints="1" noAdjustHandles="1" noChangeArrowheads="1" noChangeShapeType="1" noTextEdit="1"/>
              </p:cNvSpPr>
              <p:nvPr/>
            </p:nvSpPr>
            <p:spPr>
              <a:xfrm>
                <a:off x="899592" y="2276872"/>
                <a:ext cx="7704856" cy="646331"/>
              </a:xfrm>
              <a:prstGeom prst="rect">
                <a:avLst/>
              </a:prstGeom>
              <a:blipFill>
                <a:blip r:embed="rId2"/>
                <a:stretch>
                  <a:fillRect/>
                </a:stretch>
              </a:blipFill>
            </p:spPr>
            <p:txBody>
              <a:bodyPr/>
              <a:lstStyle/>
              <a:p>
                <a:r>
                  <a:rPr lang="sk-SK">
                    <a:noFill/>
                  </a:rPr>
                  <a:t> </a:t>
                </a:r>
              </a:p>
            </p:txBody>
          </p:sp>
        </mc:Fallback>
      </mc:AlternateContent>
    </p:spTree>
    <p:extLst>
      <p:ext uri="{BB962C8B-B14F-4D97-AF65-F5344CB8AC3E}">
        <p14:creationId xmlns:p14="http://schemas.microsoft.com/office/powerpoint/2010/main" val="1068146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6203032" cy="490537"/>
          </a:xfrm>
        </p:spPr>
        <p:txBody>
          <a:bodyPr/>
          <a:lstStyle/>
          <a:p>
            <a:r>
              <a:rPr lang="en-US" dirty="0"/>
              <a:t>Insufficient assets to cover bankruptcy costs</a:t>
            </a:r>
            <a:endParaRPr lang="cs-CZ" dirty="0"/>
          </a:p>
        </p:txBody>
      </p:sp>
      <p:sp>
        <p:nvSpPr>
          <p:cNvPr id="4" name="Zástupný symbol pro číslo snímku 3"/>
          <p:cNvSpPr>
            <a:spLocks noGrp="1"/>
          </p:cNvSpPr>
          <p:nvPr>
            <p:ph type="sldNum" sz="quarter" idx="11"/>
          </p:nvPr>
        </p:nvSpPr>
        <p:spPr/>
        <p:txBody>
          <a:bodyPr/>
          <a:lstStyle/>
          <a:p>
            <a:pPr>
              <a:defRPr/>
            </a:pPr>
            <a:fld id="{A648BF16-D0BE-4761-B583-EA61694EB10F}" type="slidenum">
              <a:rPr lang="en-US" smtClean="0"/>
              <a:pPr>
                <a:defRPr/>
              </a:pPr>
              <a:t>9</a:t>
            </a:fld>
            <a:endParaRPr lang="en-US"/>
          </a:p>
        </p:txBody>
      </p:sp>
      <p:sp>
        <p:nvSpPr>
          <p:cNvPr id="5" name="Zástupný symbol pro obsah 4"/>
          <p:cNvSpPr>
            <a:spLocks noGrp="1"/>
          </p:cNvSpPr>
          <p:nvPr>
            <p:ph idx="1"/>
          </p:nvPr>
        </p:nvSpPr>
        <p:spPr/>
        <p:txBody>
          <a:bodyPr/>
          <a:lstStyle/>
          <a:p>
            <a:pPr algn="just"/>
            <a:r>
              <a:rPr lang="en-US" dirty="0">
                <a:latin typeface="Open Sans"/>
              </a:rPr>
              <a:t>Insufficient assets to cover the costs of the bankruptcy = less than EUR 6,500</a:t>
            </a:r>
          </a:p>
          <a:p>
            <a:pPr algn="just"/>
            <a:r>
              <a:rPr lang="en-US" dirty="0">
                <a:latin typeface="Open Sans"/>
              </a:rPr>
              <a:t>After the bankruptcy petition is filed and i</a:t>
            </a:r>
            <a:r>
              <a:rPr lang="sk-SK" dirty="0">
                <a:latin typeface="Open Sans"/>
              </a:rPr>
              <a:t>n</a:t>
            </a:r>
            <a:r>
              <a:rPr lang="en-US" dirty="0">
                <a:latin typeface="Open Sans"/>
              </a:rPr>
              <a:t>sufficient assets, the bankruptcy is dismissed and the debtor is deleted from the commercial register</a:t>
            </a:r>
          </a:p>
          <a:p>
            <a:pPr algn="just"/>
            <a:r>
              <a:rPr lang="en-US" dirty="0">
                <a:latin typeface="Open Sans"/>
              </a:rPr>
              <a:t>management may be held liable for the company's debts</a:t>
            </a:r>
          </a:p>
          <a:p>
            <a:pPr marL="0" indent="0" algn="just">
              <a:buNone/>
            </a:pPr>
            <a:endParaRPr lang="sk-SK" dirty="0">
              <a:latin typeface="Open Sans"/>
            </a:endParaRPr>
          </a:p>
          <a:p>
            <a:pPr marL="0" indent="0" algn="just">
              <a:buNone/>
            </a:pPr>
            <a:endParaRPr lang="sk-SK" dirty="0">
              <a:latin typeface="Open Sans"/>
            </a:endParaRPr>
          </a:p>
          <a:p>
            <a:pPr algn="just"/>
            <a:endParaRPr lang="sk-SK" dirty="0">
              <a:latin typeface="Open Sans"/>
            </a:endParaRPr>
          </a:p>
          <a:p>
            <a:endParaRPr lang="cs-CZ" dirty="0"/>
          </a:p>
        </p:txBody>
      </p:sp>
      <p:sp>
        <p:nvSpPr>
          <p:cNvPr id="7" name="BlokTextu 6">
            <a:extLst>
              <a:ext uri="{FF2B5EF4-FFF2-40B4-BE49-F238E27FC236}">
                <a16:creationId xmlns:a16="http://schemas.microsoft.com/office/drawing/2014/main" id="{99D33CA1-62CC-4124-B11D-87B058B3E21A}"/>
              </a:ext>
            </a:extLst>
          </p:cNvPr>
          <p:cNvSpPr txBox="1"/>
          <p:nvPr/>
        </p:nvSpPr>
        <p:spPr>
          <a:xfrm>
            <a:off x="5940624" y="4954227"/>
            <a:ext cx="1368152" cy="369332"/>
          </a:xfrm>
          <a:prstGeom prst="rect">
            <a:avLst/>
          </a:prstGeom>
          <a:noFill/>
        </p:spPr>
        <p:txBody>
          <a:bodyPr wrap="square" rtlCol="0">
            <a:spAutoFit/>
          </a:bodyPr>
          <a:lstStyle/>
          <a:p>
            <a:r>
              <a:rPr lang="en-US" dirty="0"/>
              <a:t>EUR 6,500</a:t>
            </a:r>
            <a:endParaRPr lang="sk-SK" dirty="0"/>
          </a:p>
        </p:txBody>
      </p:sp>
      <p:sp>
        <p:nvSpPr>
          <p:cNvPr id="8" name="Šipka: dolů 2">
            <a:extLst>
              <a:ext uri="{FF2B5EF4-FFF2-40B4-BE49-F238E27FC236}">
                <a16:creationId xmlns:a16="http://schemas.microsoft.com/office/drawing/2014/main" id="{6508CCD8-7931-42DC-B37D-326C2F71B442}"/>
              </a:ext>
            </a:extLst>
          </p:cNvPr>
          <p:cNvSpPr/>
          <p:nvPr/>
        </p:nvSpPr>
        <p:spPr>
          <a:xfrm>
            <a:off x="6516688" y="5373216"/>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Šipka: dolů 2">
            <a:extLst>
              <a:ext uri="{FF2B5EF4-FFF2-40B4-BE49-F238E27FC236}">
                <a16:creationId xmlns:a16="http://schemas.microsoft.com/office/drawing/2014/main" id="{2EDF2905-CB19-443D-8FC2-413C48B36447}"/>
              </a:ext>
            </a:extLst>
          </p:cNvPr>
          <p:cNvSpPr/>
          <p:nvPr/>
        </p:nvSpPr>
        <p:spPr>
          <a:xfrm>
            <a:off x="4463988" y="5373216"/>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1" name="Šipka: dolů 2">
            <a:extLst>
              <a:ext uri="{FF2B5EF4-FFF2-40B4-BE49-F238E27FC236}">
                <a16:creationId xmlns:a16="http://schemas.microsoft.com/office/drawing/2014/main" id="{C12CE9DF-4E15-4CE6-9ADC-90A456AB4AD9}"/>
              </a:ext>
            </a:extLst>
          </p:cNvPr>
          <p:cNvSpPr/>
          <p:nvPr/>
        </p:nvSpPr>
        <p:spPr>
          <a:xfrm rot="16200000">
            <a:off x="2390775" y="5373216"/>
            <a:ext cx="216024"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2" name="BlokTextu 11">
            <a:extLst>
              <a:ext uri="{FF2B5EF4-FFF2-40B4-BE49-F238E27FC236}">
                <a16:creationId xmlns:a16="http://schemas.microsoft.com/office/drawing/2014/main" id="{05C0BBC8-C844-4D49-BF86-6728F1CF5803}"/>
              </a:ext>
            </a:extLst>
          </p:cNvPr>
          <p:cNvSpPr txBox="1"/>
          <p:nvPr/>
        </p:nvSpPr>
        <p:spPr>
          <a:xfrm>
            <a:off x="3987319" y="5003884"/>
            <a:ext cx="1433563" cy="369332"/>
          </a:xfrm>
          <a:prstGeom prst="rect">
            <a:avLst/>
          </a:prstGeom>
          <a:noFill/>
        </p:spPr>
        <p:txBody>
          <a:bodyPr wrap="square" rtlCol="0">
            <a:spAutoFit/>
          </a:bodyPr>
          <a:lstStyle/>
          <a:p>
            <a:r>
              <a:rPr lang="en-US" dirty="0"/>
              <a:t>insolvency</a:t>
            </a:r>
            <a:endParaRPr lang="sk-SK" dirty="0"/>
          </a:p>
        </p:txBody>
      </p:sp>
      <p:sp>
        <p:nvSpPr>
          <p:cNvPr id="13" name="BlokTextu 12">
            <a:extLst>
              <a:ext uri="{FF2B5EF4-FFF2-40B4-BE49-F238E27FC236}">
                <a16:creationId xmlns:a16="http://schemas.microsoft.com/office/drawing/2014/main" id="{9E4451AA-9C44-458D-B5CB-D3DD86A11DF2}"/>
              </a:ext>
            </a:extLst>
          </p:cNvPr>
          <p:cNvSpPr txBox="1"/>
          <p:nvPr/>
        </p:nvSpPr>
        <p:spPr>
          <a:xfrm>
            <a:off x="1598548" y="5029974"/>
            <a:ext cx="2088510" cy="379246"/>
          </a:xfrm>
          <a:prstGeom prst="rect">
            <a:avLst/>
          </a:prstGeom>
          <a:noFill/>
        </p:spPr>
        <p:txBody>
          <a:bodyPr wrap="square" rtlCol="0">
            <a:spAutoFit/>
          </a:bodyPr>
          <a:lstStyle/>
          <a:p>
            <a:r>
              <a:rPr lang="en-US" dirty="0"/>
              <a:t>Company in crisis</a:t>
            </a:r>
            <a:endParaRPr lang="sk-SK" dirty="0"/>
          </a:p>
        </p:txBody>
      </p:sp>
    </p:spTree>
    <p:extLst>
      <p:ext uri="{BB962C8B-B14F-4D97-AF65-F5344CB8AC3E}">
        <p14:creationId xmlns:p14="http://schemas.microsoft.com/office/powerpoint/2010/main" val="379018372"/>
      </p:ext>
    </p:extLst>
  </p:cSld>
  <p:clrMapOvr>
    <a:masterClrMapping/>
  </p:clrMapOvr>
</p:sld>
</file>

<file path=ppt/theme/theme1.xml><?xml version="1.0" encoding="utf-8"?>
<a:theme xmlns:a="http://schemas.openxmlformats.org/drawingml/2006/main" name="bpv_BP_Powerpoint_Template_nova">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1151</TotalTime>
  <Words>1917</Words>
  <Application>Microsoft Office PowerPoint</Application>
  <PresentationFormat>Prezentácia na obrazovke (4:3)</PresentationFormat>
  <Paragraphs>171</Paragraphs>
  <Slides>18</Slides>
  <Notes>3</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18</vt:i4>
      </vt:variant>
    </vt:vector>
  </HeadingPairs>
  <TitlesOfParts>
    <vt:vector size="23" baseType="lpstr">
      <vt:lpstr>Arial</vt:lpstr>
      <vt:lpstr>Cambria Math</vt:lpstr>
      <vt:lpstr>Open Sans</vt:lpstr>
      <vt:lpstr>Wingdings</vt:lpstr>
      <vt:lpstr>bpv_BP_Powerpoint_Template_nova</vt:lpstr>
      <vt:lpstr>Prezentácia programu PowerPoint</vt:lpstr>
      <vt:lpstr>What we will talk about</vt:lpstr>
      <vt:lpstr>Fundamental regulations  </vt:lpstr>
      <vt:lpstr>Basic concepts </vt:lpstr>
      <vt:lpstr>Company in crisis </vt:lpstr>
      <vt:lpstr>Company in crisis </vt:lpstr>
      <vt:lpstr>Cash-flow insolvency </vt:lpstr>
      <vt:lpstr>Balance-sheet insolvency</vt:lpstr>
      <vt:lpstr>Insufficient assets to cover bankruptcy costs</vt:lpstr>
      <vt:lpstr>Creditor: when the debtor pays</vt:lpstr>
      <vt:lpstr>Creditor: when the debtor does not pay</vt:lpstr>
      <vt:lpstr>Creditor: when the debtor does not pay</vt:lpstr>
      <vt:lpstr>Obligations of an insolvent debtor</vt:lpstr>
      <vt:lpstr>Help with the aftermath of the COVID pandemic</vt:lpstr>
      <vt:lpstr>Help with the aftermath of the COVID pandemic</vt:lpstr>
      <vt:lpstr>Some "COVID" regulations</vt:lpstr>
      <vt:lpstr>Contact</vt:lpstr>
      <vt:lpstr>About bpv BRAUN PARTNERS / bpv LEGAL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Evita</dc:creator>
  <cp:lastModifiedBy>Martin Provazník</cp:lastModifiedBy>
  <cp:revision>182</cp:revision>
  <dcterms:created xsi:type="dcterms:W3CDTF">2013-07-26T09:16:28Z</dcterms:created>
  <dcterms:modified xsi:type="dcterms:W3CDTF">2021-05-05T10:21:25Z</dcterms:modified>
</cp:coreProperties>
</file>